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png" ContentType="image/png"/>
  <Override PartName="/ppt/media/image82.jpeg" ContentType="image/jpe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3.png" ContentType="image/png"/>
  <Override PartName="/ppt/media/image32.png" ContentType="image/png"/>
  <Override PartName="/ppt/media/image60.jpeg" ContentType="image/jpe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59.png" ContentType="image/png"/>
  <Override PartName="/ppt/media/image10.png" ContentType="image/png"/>
  <Override PartName="/ppt/media/image69.png" ContentType="image/png"/>
  <Override PartName="/ppt/media/image11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62.jpeg" ContentType="image/jpeg"/>
  <Override PartName="/ppt/media/image7.png" ContentType="image/png"/>
  <Override PartName="/ppt/media/image57.png" ContentType="image/png"/>
  <Override PartName="/ppt/media/image22.png" ContentType="image/png"/>
  <Override PartName="/ppt/media/image6.png" ContentType="image/png"/>
  <Override PartName="/ppt/media/image56.png" ContentType="image/png"/>
  <Override PartName="/ppt/media/image20.png" ContentType="image/png"/>
  <Override PartName="/ppt/media/image73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18.png" ContentType="image/png"/>
  <Override PartName="/ppt/media/image61.png" ContentType="image/png"/>
  <Override PartName="/ppt/media/image79.tif" ContentType="image/tiff"/>
  <Override PartName="/ppt/media/image49.png" ContentType="image/png"/>
  <Override PartName="/ppt/media/image64.png" ContentType="image/png"/>
  <Override PartName="/ppt/media/image65.jpeg" ContentType="image/jpeg"/>
  <Override PartName="/ppt/media/image63.jpeg" ContentType="image/jpeg"/>
  <Override PartName="/ppt/media/image67.png" ContentType="image/png"/>
  <Override PartName="/ppt/media/image14.png" ContentType="image/png"/>
  <Override PartName="/ppt/media/image75.png" ContentType="image/png"/>
  <Override PartName="/ppt/media/image76.png" ContentType="image/png"/>
  <Override PartName="/ppt/media/image23.png" ContentType="image/png"/>
  <Override PartName="/ppt/media/image58.png" ContentType="image/png"/>
  <Override PartName="/ppt/media/image8.png" ContentType="image/png"/>
  <Override PartName="/ppt/media/image77.png" ContentType="image/png"/>
  <Override PartName="/ppt/media/image80.png" ContentType="image/png"/>
  <Override PartName="/ppt/media/image74.png" ContentType="image/png"/>
  <Override PartName="/ppt/media/image68.png" ContentType="image/png"/>
  <Override PartName="/ppt/media/image15.png" ContentType="image/png"/>
  <Override PartName="/ppt/media/image81.png" ContentType="image/png"/>
  <Override PartName="/ppt/media/image36.tif" ContentType="image/tiff"/>
  <Override PartName="/ppt/media/image21.png" ContentType="image/png"/>
  <Override PartName="/ppt/media/image1.tif" ContentType="image/tiff"/>
  <Override PartName="/ppt/media/image78.png" ContentType="image/png"/>
  <Override PartName="/ppt/media/image72.png" ContentType="image/png"/>
  <Override PartName="/ppt/media/image39.png" ContentType="image/png"/>
  <Override PartName="/ppt/media/image71.png" ContentType="image/png"/>
  <Override PartName="/ppt/media/image38.png" ContentType="image/png"/>
  <Override PartName="/ppt/media/image5.png" ContentType="image/png"/>
  <Override PartName="/ppt/media/image55.png" ContentType="image/png"/>
  <Override PartName="/ppt/media/image70.png" ContentType="image/png"/>
  <Override PartName="/ppt/media/image19.png" ContentType="image/png"/>
  <Override PartName="/ppt/media/image17.png" ContentType="image/png"/>
  <Override PartName="/ppt/media/image66.jpeg" ContentType="image/jpeg"/>
  <Override PartName="/ppt/media/image16.png" ContentType="image/png"/>
  <Override PartName="/ppt/media/image13.png" ContentType="image/png"/>
  <Override PartName="/ppt/media/image34.tif" ContentType="image/tiff"/>
  <Override PartName="/ppt/media/image12.png" ContentType="image/png"/>
  <Override PartName="/ppt/media/image4.png" ContentType="image/png"/>
  <Override PartName="/ppt/media/image54.png" ContentType="image/png"/>
  <Override PartName="/ppt/media/image3.png" ContentType="image/png"/>
  <Override PartName="/ppt/media/image83.tif" ContentType="image/tiff"/>
  <Override PartName="/ppt/media/image53.png" ContentType="image/png"/>
  <Override PartName="/ppt/notesSlides/_rels/notesSlide37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notesSlide4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7.xml.rels" ContentType="application/vnd.openxmlformats-package.relationships+xml"/>
  <Override PartName="/ppt/slides/_rels/slide52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53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54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55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8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5DFBBD2-A1DA-4421-8700-678F9FE16721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Generative models describe correlation among attributes and class</a:t>
            </a:r>
            <a:endParaRPr b="0" lang="pt-BR" sz="2000" spc="-1" strike="noStrike">
              <a:latin typeface="Arial"/>
            </a:endParaRPr>
          </a:p>
          <a:p>
            <a:pPr lvl="1" marL="7322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Assumes both a model of input and a model of class given input</a:t>
            </a:r>
            <a:endParaRPr b="0" lang="pt-BR" sz="2000" spc="-1" strike="noStrike">
              <a:latin typeface="Arial"/>
            </a:endParaRPr>
          </a:p>
          <a:p>
            <a:pPr lvl="1" marL="7322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Perform better when data is scarce</a:t>
            </a:r>
            <a:endParaRPr b="0" lang="pt-BR" sz="2000" spc="-1" strike="noStrike">
              <a:latin typeface="Arial"/>
            </a:endParaRPr>
          </a:p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Discriminative models do not model input</a:t>
            </a:r>
            <a:endParaRPr b="0" lang="pt-BR" sz="2000" spc="-1" strike="noStrike">
              <a:latin typeface="Arial"/>
            </a:endParaRPr>
          </a:p>
          <a:p>
            <a:pPr lvl="1" marL="7322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Perform better when data is abundant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Naive assumption: all features are conditionally independent given the class</a:t>
            </a:r>
            <a:endParaRPr b="0" lang="pt-BR" sz="2000" spc="-1" strike="noStrike">
              <a:latin typeface="Arial"/>
            </a:endParaRPr>
          </a:p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When number of features (dimensionality) is very high, feature correlation cannot be reliably estimated, so assumption is reasonable </a:t>
            </a:r>
            <a:endParaRPr b="0" lang="pt-BR" sz="2000" spc="-1" strike="noStrike">
              <a:latin typeface="Arial"/>
            </a:endParaRPr>
          </a:p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Statistically efficient: linear number of parameters, can learn from few data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Small probabilities are difficult to estimate (zero counts on denominator)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Right: learning separating hyperplanes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0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There is only a minor similarity between Decision Tree Classifiers and the Decision Diagrams we have seen earlier (a decision tree contains only decisions)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From a computational viewpoint, we are interested in learning decision trees that are as small as possible while closely representing the data at hand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0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Exercise: Build a decision tree to represent the XOR of two Boolean variables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Question: Can we build an accurate decision tree with less internal nodes? -No, cannot decide output based on single variable split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89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We have seen a particularly type of learning known as reinforcement learning, which is a type of learning by incentives, and geared towards designing behaviors in dynamic environments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In this lecture we will be more concerned with static environments and with simple behaviors (e.g., greedy).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Dataset produced by X1=1 is pure while dataset produced by X1=0 is impure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55320" indent="-3538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We start with the simplest decision tree that simply decides for the majority class. We misclassify 3 out of 10 instances</a:t>
            </a:r>
            <a:endParaRPr b="0" lang="pt-BR" sz="2000" spc="-1" strike="noStrike">
              <a:latin typeface="Arial"/>
            </a:endParaRPr>
          </a:p>
          <a:p>
            <a:pPr marL="355320" indent="-3538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So suppose we decide to augment the tree by splitting at X1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22920" indent="-3214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We generate two new datasets (for X1=1 and X1=0) of size 3 and 7. The error rates in each dataset are 0 and 4/7. The mean error is therefore 3/10 * 0 + 7/10 * 3/7 = 0.4. </a:t>
            </a:r>
            <a:endParaRPr b="0" lang="pt-BR" sz="2000" spc="-1" strike="noStrike">
              <a:latin typeface="Arial"/>
            </a:endParaRPr>
          </a:p>
          <a:p>
            <a:pPr marL="322920" indent="-3214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Note that the subtree X1=1 cannot be improved (it makes 0 mistakes). So there is no point in extending it.</a:t>
            </a:r>
            <a:endParaRPr b="0" lang="pt-BR" sz="2000" spc="-1" strike="noStrike">
              <a:latin typeface="Arial"/>
            </a:endParaRPr>
          </a:p>
          <a:p>
            <a:pPr marL="355320" indent="-3538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The right-hand subtree can still be improved by adding a new level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355320" indent="-3538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So suppose we select X2 to split, generating two more datasets. The first dataset (X2 ≠ 0) misclassify 1/4 instances; the second dataset (X2 = 0) generates a perfect classification</a:t>
            </a:r>
            <a:endParaRPr b="0" lang="pt-BR" sz="2000" spc="-1" strike="noStrike">
              <a:latin typeface="Arial"/>
            </a:endParaRPr>
          </a:p>
          <a:p>
            <a:pPr marL="355320" indent="-35388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So we can still split dataset X2 ≠ 0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Splitting dataset X2 ≠ 0 at X3 we generate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92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The best split generates datasets where the class takes on a single value (this is a perfect classification)</a:t>
            </a:r>
            <a:endParaRPr b="0" lang="pt-BR" sz="2000" spc="-1" strike="noStrike">
              <a:latin typeface="Arial"/>
            </a:endParaRPr>
          </a:p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In general, there is not perfect split. So we want to get as close as possible to a perfect split</a:t>
            </a:r>
            <a:endParaRPr b="0" lang="pt-BR" sz="2000" spc="-1" strike="noStrike">
              <a:latin typeface="Arial"/>
            </a:endParaRPr>
          </a:p>
          <a:p>
            <a:pPr marL="287640" indent="-286200">
              <a:lnSpc>
                <a:spcPct val="100000"/>
              </a:lnSpc>
              <a:buClr>
                <a:srgbClr val="000000"/>
              </a:buClr>
              <a:buSzPct val="105000"/>
              <a:buFont typeface="Avenir Next Regular"/>
              <a:buChar char="‣"/>
            </a:pPr>
            <a:r>
              <a:rPr b="0" lang="pt-BR" sz="2000" spc="-1" strike="noStrike">
                <a:latin typeface="Arial"/>
              </a:rPr>
              <a:t>No single definition of closeness to perfect split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In supervised learning, the goal is to learn by example (or demonstration) in a static environment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469800" y="2362320"/>
            <a:ext cx="12063600" cy="522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tif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tif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49.xml"/><Relationship Id="rId7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slideLayout" Target="../slideLayouts/slideLayout6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6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49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6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tif"/><Relationship Id="rId3" Type="http://schemas.openxmlformats.org/officeDocument/2006/relationships/image" Target="../media/image80.png"/><Relationship Id="rId4" Type="http://schemas.openxmlformats.org/officeDocument/2006/relationships/hyperlink" Target="http://www.cs.waikato.ac.nz/ml/weka/" TargetMode="External"/><Relationship Id="rId5" Type="http://schemas.openxmlformats.org/officeDocument/2006/relationships/hyperlink" Target="http://www.shogun-toolbox.org" TargetMode="External"/><Relationship Id="rId6" Type="http://schemas.openxmlformats.org/officeDocument/2006/relationships/image" Target="../media/image81.png"/><Relationship Id="rId7" Type="http://schemas.openxmlformats.org/officeDocument/2006/relationships/slideLayout" Target="../slideLayouts/slideLayout6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tif"/><Relationship Id="rId3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" descr="Image"/>
          <p:cNvPicPr/>
          <p:nvPr/>
        </p:nvPicPr>
        <p:blipFill>
          <a:blip r:embed="rId1"/>
          <a:stretch/>
        </p:blipFill>
        <p:spPr>
          <a:xfrm>
            <a:off x="-4892040" y="16560"/>
            <a:ext cx="23464080" cy="9718560"/>
          </a:xfrm>
          <a:prstGeom prst="rect">
            <a:avLst/>
          </a:prstGeom>
          <a:ln w="12600">
            <a:noFill/>
          </a:ln>
        </p:spPr>
      </p:pic>
      <p:sp>
        <p:nvSpPr>
          <p:cNvPr id="275" name="CustomShape 1"/>
          <p:cNvSpPr/>
          <p:nvPr/>
        </p:nvSpPr>
        <p:spPr>
          <a:xfrm>
            <a:off x="406440" y="6426360"/>
            <a:ext cx="12190680" cy="2703600"/>
          </a:xfrm>
          <a:prstGeom prst="rect">
            <a:avLst/>
          </a:prstGeom>
          <a:noFill/>
          <a:ln w="12600">
            <a:noFill/>
          </a:ln>
          <a:effectLst>
            <a:outerShdw dir="0" dist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Inteligência Artificial</a:t>
            </a:r>
            <a:endParaRPr b="0" lang="pt-BR" sz="1224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406440" y="4267080"/>
            <a:ext cx="12190680" cy="1801800"/>
          </a:xfrm>
          <a:prstGeom prst="rect">
            <a:avLst/>
          </a:prstGeom>
          <a:noFill/>
          <a:ln w="12600">
            <a:noFill/>
          </a:ln>
          <a:effectLst>
            <a:outerShdw dir="0" dist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MAC 425 / 5739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397440" y="553320"/>
            <a:ext cx="7492680" cy="1846080"/>
          </a:xfrm>
          <a:prstGeom prst="rect">
            <a:avLst/>
          </a:prstGeom>
          <a:noFill/>
          <a:ln w="12600">
            <a:noFill/>
          </a:ln>
          <a:effectLst>
            <a:outerShdw algn="b" blurRad="63500" dir="0" dist="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5700" spc="559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aprendizado </a:t>
            </a:r>
            <a:endParaRPr b="0" lang="pt-BR" sz="57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5700" spc="559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supervisionado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3447000" y="-55440"/>
            <a:ext cx="954432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O Guia do Mochileiro das Galáxias [The Hitchhiker’s Guide To The Galaxy] (2005)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" descr="Image"/>
          <p:cNvPicPr/>
          <p:nvPr/>
        </p:nvPicPr>
        <p:blipFill>
          <a:blip r:embed="rId1"/>
          <a:stretch/>
        </p:blipFill>
        <p:spPr>
          <a:xfrm>
            <a:off x="1777680" y="2729520"/>
            <a:ext cx="3490920" cy="417600"/>
          </a:xfrm>
          <a:prstGeom prst="rect">
            <a:avLst/>
          </a:prstGeom>
          <a:ln w="12600"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605520" y="1933560"/>
            <a:ext cx="1225800" cy="46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Known: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81040" y="3699000"/>
            <a:ext cx="1600920" cy="46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Assumed: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588240" y="5241240"/>
            <a:ext cx="1648080" cy="46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Objective: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4" name="Image" descr="Image"/>
          <p:cNvPicPr/>
          <p:nvPr/>
        </p:nvPicPr>
        <p:blipFill>
          <a:blip r:embed="rId2"/>
          <a:stretch/>
        </p:blipFill>
        <p:spPr>
          <a:xfrm>
            <a:off x="2304720" y="4516200"/>
            <a:ext cx="2436840" cy="417600"/>
          </a:xfrm>
          <a:prstGeom prst="rect">
            <a:avLst/>
          </a:prstGeom>
          <a:ln w="12600">
            <a:noFill/>
          </a:ln>
        </p:spPr>
      </p:pic>
      <p:pic>
        <p:nvPicPr>
          <p:cNvPr id="335" name="Image" descr="Image"/>
          <p:cNvPicPr/>
          <p:nvPr/>
        </p:nvPicPr>
        <p:blipFill>
          <a:blip r:embed="rId3"/>
          <a:stretch/>
        </p:blipFill>
        <p:spPr>
          <a:xfrm>
            <a:off x="2355480" y="5840280"/>
            <a:ext cx="2335320" cy="506520"/>
          </a:xfrm>
          <a:prstGeom prst="rect">
            <a:avLst/>
          </a:prstGeom>
          <a:ln w="12600">
            <a:noFill/>
          </a:ln>
        </p:spPr>
      </p:pic>
      <p:graphicFrame>
        <p:nvGraphicFramePr>
          <p:cNvPr id="336" name="Table 4"/>
          <p:cNvGraphicFramePr/>
          <p:nvPr/>
        </p:nvGraphicFramePr>
        <p:xfrm>
          <a:off x="6448320" y="2260800"/>
          <a:ext cx="5356440" cy="4928760"/>
        </p:xfrm>
        <a:graphic>
          <a:graphicData uri="http://schemas.openxmlformats.org/drawingml/2006/table">
            <a:tbl>
              <a:tblPr/>
              <a:tblGrid>
                <a:gridCol w="2709360"/>
                <a:gridCol w="2647440"/>
              </a:tblGrid>
              <a:tr h="164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Problem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64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continuous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regression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64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categorical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classification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37" name="CustomShape 5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supervised learning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06440" y="52056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regression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39" name="regressors.pdf" descr="regressors.pdf"/>
          <p:cNvPicPr/>
          <p:nvPr/>
        </p:nvPicPr>
        <p:blipFill>
          <a:blip r:embed="rId1"/>
          <a:stretch/>
        </p:blipFill>
        <p:spPr>
          <a:xfrm>
            <a:off x="1256400" y="2561040"/>
            <a:ext cx="10490400" cy="5417280"/>
          </a:xfrm>
          <a:prstGeom prst="rect">
            <a:avLst/>
          </a:prstGeom>
          <a:ln w="12600"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Predict sales revenue increase by type of advertisement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Q-Value function from state-action-future reward triples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E.g. Using linear combinations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regression: approximate q-learning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43" name="Image" descr="Image"/>
          <p:cNvPicPr/>
          <p:nvPr/>
        </p:nvPicPr>
        <p:blipFill>
          <a:blip r:embed="rId1"/>
          <a:stretch/>
        </p:blipFill>
        <p:spPr>
          <a:xfrm>
            <a:off x="2057400" y="4402080"/>
            <a:ext cx="8888400" cy="3960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 marL="382320" indent="-380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Given data set of i.i.d. observations of object-labels pairs, estimate </a:t>
            </a:r>
            <a:r>
              <a:rPr b="0" i="1" lang="pt-BR" sz="293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f(object) ↦ label</a:t>
            </a:r>
            <a:endParaRPr b="0" lang="pt-BR" sz="293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classification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46" name="linear_vs_nonlinear_problems.png" descr="linear_vs_nonlinear_problems.png"/>
          <p:cNvPicPr/>
          <p:nvPr/>
        </p:nvPicPr>
        <p:blipFill>
          <a:blip r:embed="rId1"/>
          <a:stretch/>
        </p:blipFill>
        <p:spPr>
          <a:xfrm>
            <a:off x="2000160" y="2268720"/>
            <a:ext cx="9002880" cy="3770640"/>
          </a:xfrm>
          <a:prstGeom prst="rect">
            <a:avLst/>
          </a:prstGeom>
          <a:ln w="12600">
            <a:noFill/>
          </a:ln>
        </p:spPr>
      </p:pic>
      <p:sp>
        <p:nvSpPr>
          <p:cNvPr id="347" name="CustomShape 3"/>
          <p:cNvSpPr/>
          <p:nvPr/>
        </p:nvSpPr>
        <p:spPr>
          <a:xfrm>
            <a:off x="2448000" y="1800000"/>
            <a:ext cx="3527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Separable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7056000" y="1800000"/>
            <a:ext cx="352728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DejaVu Sans"/>
              </a:rPr>
              <a:t>Unseparable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internet advertisements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50" name="Image" descr="Image"/>
          <p:cNvPicPr/>
          <p:nvPr/>
        </p:nvPicPr>
        <p:blipFill>
          <a:blip r:embed="rId1"/>
          <a:stretch/>
        </p:blipFill>
        <p:spPr>
          <a:xfrm>
            <a:off x="610200" y="1797480"/>
            <a:ext cx="6211440" cy="6445080"/>
          </a:xfrm>
          <a:prstGeom prst="rect">
            <a:avLst/>
          </a:prstGeom>
          <a:ln w="12600"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6940440" y="1854360"/>
            <a:ext cx="5403960" cy="4496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rmAutofit/>
          </a:bodyPr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Information related to images displayed in internet websites: geometry of the image (if available), phrases occurring in the URL, image's URL and alt text, anchor text, words occurring near the anchor text.</a:t>
            </a:r>
            <a:endParaRPr b="0" lang="pt-BR" sz="2620" spc="-1" strike="noStrike">
              <a:latin typeface="Arial"/>
            </a:endParaRPr>
          </a:p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Associated task: predict wether image is an ad</a:t>
            </a:r>
            <a:endParaRPr b="0" lang="pt-BR" sz="2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3279 instances, 1558+1 attributes</a:t>
            </a: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Attributes: </a:t>
            </a:r>
            <a:endParaRPr b="0" lang="pt-BR" sz="29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categorical, integer, numeric 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internet advertisements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54" name="Image" descr="Image"/>
          <p:cNvPicPr/>
          <p:nvPr/>
        </p:nvPicPr>
        <p:blipFill>
          <a:blip r:embed="rId1"/>
          <a:stretch/>
        </p:blipFill>
        <p:spPr>
          <a:xfrm>
            <a:off x="7434360" y="1296000"/>
            <a:ext cx="5503680" cy="8215560"/>
          </a:xfrm>
          <a:prstGeom prst="rect">
            <a:avLst/>
          </a:prstGeom>
          <a:ln w="12600">
            <a:noFill/>
          </a:ln>
        </p:spPr>
      </p:pic>
      <p:pic>
        <p:nvPicPr>
          <p:cNvPr id="355" name="Image" descr="Image"/>
          <p:cNvPicPr/>
          <p:nvPr/>
        </p:nvPicPr>
        <p:blipFill>
          <a:blip r:embed="rId2"/>
          <a:stretch/>
        </p:blipFill>
        <p:spPr>
          <a:xfrm>
            <a:off x="1131120" y="4894560"/>
            <a:ext cx="4193640" cy="4351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Collection of text from email messages categorized as spam and not-spam</a:t>
            </a:r>
            <a:endParaRPr b="0" lang="pt-BR" sz="2720" spc="-1" strike="noStrike">
              <a:latin typeface="Arial"/>
            </a:endParaRPr>
          </a:p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4601 instances</a:t>
            </a:r>
            <a:endParaRPr b="0" lang="pt-BR" sz="2720" spc="-1" strike="noStrike">
              <a:latin typeface="Arial"/>
            </a:endParaRPr>
          </a:p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58 attributes:</a:t>
            </a:r>
            <a:endParaRPr b="0" lang="pt-BR" sz="2720" spc="-1" strike="noStrike">
              <a:latin typeface="Arial"/>
            </a:endParaRPr>
          </a:p>
          <a:p>
            <a:pPr lvl="1" marL="71136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48 numeric descriptors of word frequencies</a:t>
            </a:r>
            <a:endParaRPr b="0" lang="pt-BR" sz="2720" spc="-1" strike="noStrike">
              <a:latin typeface="Arial"/>
            </a:endParaRPr>
          </a:p>
          <a:p>
            <a:pPr lvl="1" marL="71136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6 numeric descriptors of character frequency</a:t>
            </a:r>
            <a:endParaRPr b="0" lang="pt-BR" sz="2720" spc="-1" strike="noStrike">
              <a:latin typeface="Arial"/>
            </a:endParaRPr>
          </a:p>
          <a:p>
            <a:pPr lvl="1" marL="71136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3 numeric descriptors of sequences of capital letters (average/max length, total number of capital letters)</a:t>
            </a:r>
            <a:endParaRPr b="0" lang="pt-BR" sz="2720" spc="-1" strike="noStrike">
              <a:latin typeface="Arial"/>
            </a:endParaRPr>
          </a:p>
          <a:p>
            <a:pPr lvl="1" marL="71136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 categorical (spam/not-spam)</a:t>
            </a:r>
            <a:endParaRPr b="0" lang="pt-BR" sz="272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SPAM base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58" name="Image" descr="Image"/>
          <p:cNvPicPr/>
          <p:nvPr/>
        </p:nvPicPr>
        <p:blipFill>
          <a:blip r:embed="rId1"/>
          <a:stretch/>
        </p:blipFill>
        <p:spPr>
          <a:xfrm>
            <a:off x="10242720" y="82440"/>
            <a:ext cx="2094120" cy="1433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Extensive list of applications</a:t>
            </a:r>
            <a:endParaRPr b="0" lang="pt-BR" sz="2620" spc="-1" strike="noStrike">
              <a:latin typeface="Arial"/>
            </a:endParaRPr>
          </a:p>
          <a:p>
            <a:pPr lvl="1" marL="704160" indent="-36036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31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OCR: input is images, output is written text</a:t>
            </a:r>
            <a:endParaRPr b="0" lang="pt-BR" sz="2310" spc="-1" strike="noStrike">
              <a:latin typeface="Arial"/>
            </a:endParaRPr>
          </a:p>
          <a:p>
            <a:pPr lvl="1" marL="704160" indent="-36036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31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Medical diagnosis: input is a list of findings, output is disease</a:t>
            </a:r>
            <a:endParaRPr b="0" lang="pt-BR" sz="2310" spc="-1" strike="noStrike">
              <a:latin typeface="Arial"/>
            </a:endParaRPr>
          </a:p>
          <a:p>
            <a:pPr lvl="1" marL="704160" indent="-36036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31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Essay grading: input is text document, output is grade</a:t>
            </a:r>
            <a:endParaRPr b="0" lang="pt-BR" sz="2310" spc="-1" strike="noStrike">
              <a:latin typeface="Arial"/>
            </a:endParaRPr>
          </a:p>
          <a:p>
            <a:pPr lvl="1" marL="704160" indent="-36036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31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Fraud detection: input is transaction, output is yes/no</a:t>
            </a:r>
            <a:endParaRPr b="0" lang="pt-BR" sz="2310" spc="-1" strike="noStrike">
              <a:latin typeface="Arial"/>
            </a:endParaRPr>
          </a:p>
          <a:p>
            <a:pPr lvl="1" marL="704160" indent="-36036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31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Speech recognition: input is recorded voice signal, output is spoken word/sentence</a:t>
            </a:r>
            <a:endParaRPr b="0" lang="pt-BR" sz="2310" spc="-1" strike="noStrike">
              <a:latin typeface="Arial"/>
            </a:endParaRPr>
          </a:p>
          <a:p>
            <a:pPr lvl="1" marL="704160" indent="-36036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31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…</a:t>
            </a:r>
            <a:endParaRPr b="0" lang="pt-BR" sz="2310" spc="-1" strike="noStrike">
              <a:latin typeface="Arial"/>
            </a:endParaRPr>
          </a:p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Widespread use</a:t>
            </a:r>
            <a:endParaRPr b="0" lang="pt-BR" sz="2620" spc="-1" strike="noStrike">
              <a:latin typeface="Arial"/>
            </a:endParaRPr>
          </a:p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One of AI’s most popular technology (</a:t>
            </a:r>
            <a:r>
              <a:rPr b="0" lang="pt-BR" sz="2620" spc="-1" strike="noStrike">
                <a:solidFill>
                  <a:srgbClr val="823726"/>
                </a:solidFill>
                <a:latin typeface="Avenir Next Medium"/>
                <a:ea typeface="Avenir Next Medium"/>
              </a:rPr>
              <a:t>it actually works!</a:t>
            </a: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classification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Text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06440" y="15368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clustering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63" name="kmeans.pdf" descr="kmeans.pdf"/>
          <p:cNvPicPr/>
          <p:nvPr/>
        </p:nvPicPr>
        <p:blipFill>
          <a:blip r:embed="rId1"/>
          <a:stretch/>
        </p:blipFill>
        <p:spPr>
          <a:xfrm>
            <a:off x="2838600" y="1917720"/>
            <a:ext cx="7326360" cy="7326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Text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06440" y="15368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clustering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66" name="Image" descr="Image"/>
          <p:cNvPicPr/>
          <p:nvPr/>
        </p:nvPicPr>
        <p:blipFill>
          <a:blip r:embed="rId1"/>
          <a:stretch/>
        </p:blipFill>
        <p:spPr>
          <a:xfrm>
            <a:off x="2311560" y="2914560"/>
            <a:ext cx="8380440" cy="3922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contexto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 - Busca em espaço de estados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2 – Raciocínio Lógico</a:t>
            </a: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3 - Raciocínio Probabilístico e Tomada de decisão sob incerteza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Parte 4 - Aprendizado de máquina</a:t>
            </a:r>
            <a:endParaRPr b="0" lang="pt-BR" sz="28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</a:t>
            </a: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Aprendizado por reforço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Aprendizado supervisionado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Aprendizado profundo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06440" y="24685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Build statistical model of data (independences, distribution family, etc)</a:t>
            </a:r>
            <a:endParaRPr b="0" lang="pt-BR" sz="2720" spc="-1" strike="noStrike">
              <a:latin typeface="Arial"/>
            </a:endParaRPr>
          </a:p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Input and output are random variables</a:t>
            </a:r>
            <a:endParaRPr b="0" lang="pt-BR" sz="2720" spc="-1" strike="noStrike">
              <a:latin typeface="Arial"/>
            </a:endParaRPr>
          </a:p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Classify by maximizing probability of class label given instance</a:t>
            </a:r>
            <a:endParaRPr b="0" lang="pt-BR" sz="2720" spc="-1" strike="noStrike">
              <a:latin typeface="Arial"/>
            </a:endParaRPr>
          </a:p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Regress by computing expected value of output given input</a:t>
            </a:r>
            <a:endParaRPr b="0" lang="pt-BR" sz="27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endParaRPr b="0" lang="pt-BR" sz="2720" spc="-1" strike="noStrike">
              <a:latin typeface="Arial"/>
            </a:endParaRPr>
          </a:p>
          <a:p>
            <a:pPr marL="35568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Challenges:</a:t>
            </a:r>
            <a:endParaRPr b="0" lang="pt-BR" sz="2720" spc="-1" strike="noStrike">
              <a:latin typeface="Arial"/>
            </a:endParaRPr>
          </a:p>
          <a:p>
            <a:pPr lvl="1" marL="71136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How to learn/select </a:t>
            </a:r>
            <a:r>
              <a:rPr b="0" lang="pt-BR" sz="2720" spc="-1" strike="noStrike">
                <a:solidFill>
                  <a:srgbClr val="823726"/>
                </a:solidFill>
                <a:latin typeface="Avenir Next Medium"/>
                <a:ea typeface="Avenir Next Medium"/>
              </a:rPr>
              <a:t>structural parameters</a:t>
            </a: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(linear, quadratic, sin)?</a:t>
            </a:r>
            <a:endParaRPr b="0" lang="pt-BR" sz="2720" spc="-1" strike="noStrike">
              <a:latin typeface="Arial"/>
            </a:endParaRPr>
          </a:p>
          <a:p>
            <a:pPr lvl="1" marL="711360" indent="-35424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How to learn/estimate </a:t>
            </a:r>
            <a:r>
              <a:rPr b="0" lang="pt-BR" sz="2720" spc="-1" strike="noStrike">
                <a:solidFill>
                  <a:srgbClr val="823726"/>
                </a:solidFill>
                <a:latin typeface="Avenir Next Medium"/>
                <a:ea typeface="Avenir Next Medium"/>
              </a:rPr>
              <a:t>numerical parameters </a:t>
            </a: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(weights of linear model)?</a:t>
            </a:r>
            <a:endParaRPr b="0" lang="pt-BR" sz="272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model-based learning (parametric)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model-based classifiers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1520640" y="2008800"/>
            <a:ext cx="432432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Generative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6061680" y="2008800"/>
            <a:ext cx="557532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Discriminative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2844360" y="8292240"/>
            <a:ext cx="16768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Naive Bayes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5"/>
          <p:cNvSpPr/>
          <p:nvPr/>
        </p:nvSpPr>
        <p:spPr>
          <a:xfrm>
            <a:off x="7564320" y="8292240"/>
            <a:ext cx="30913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Probabilistic Perceptron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74" name="Image" descr="Image"/>
          <p:cNvPicPr/>
          <p:nvPr/>
        </p:nvPicPr>
        <p:blipFill>
          <a:blip r:embed="rId1"/>
          <a:stretch/>
        </p:blipFill>
        <p:spPr>
          <a:xfrm>
            <a:off x="8100000" y="3249720"/>
            <a:ext cx="1497240" cy="468360"/>
          </a:xfrm>
          <a:prstGeom prst="rect">
            <a:avLst/>
          </a:prstGeom>
          <a:ln w="12600">
            <a:noFill/>
          </a:ln>
        </p:spPr>
      </p:pic>
      <p:pic>
        <p:nvPicPr>
          <p:cNvPr id="375" name="Image" descr="Image"/>
          <p:cNvPicPr/>
          <p:nvPr/>
        </p:nvPicPr>
        <p:blipFill>
          <a:blip r:embed="rId2"/>
          <a:stretch/>
        </p:blipFill>
        <p:spPr>
          <a:xfrm>
            <a:off x="1314360" y="3249720"/>
            <a:ext cx="4735800" cy="1154160"/>
          </a:xfrm>
          <a:prstGeom prst="rect">
            <a:avLst/>
          </a:prstGeom>
          <a:ln w="12600">
            <a:noFill/>
          </a:ln>
        </p:spPr>
      </p:pic>
      <p:pic>
        <p:nvPicPr>
          <p:cNvPr id="376" name="Image" descr="Image"/>
          <p:cNvPicPr/>
          <p:nvPr/>
        </p:nvPicPr>
        <p:blipFill>
          <a:blip r:embed="rId3"/>
          <a:stretch/>
        </p:blipFill>
        <p:spPr>
          <a:xfrm>
            <a:off x="2203560" y="5091840"/>
            <a:ext cx="2957760" cy="2424240"/>
          </a:xfrm>
          <a:prstGeom prst="rect">
            <a:avLst/>
          </a:prstGeom>
          <a:ln w="12600">
            <a:noFill/>
          </a:ln>
        </p:spPr>
      </p:pic>
      <p:pic>
        <p:nvPicPr>
          <p:cNvPr id="377" name="Image" descr="Image"/>
          <p:cNvPicPr/>
          <p:nvPr/>
        </p:nvPicPr>
        <p:blipFill>
          <a:blip r:embed="rId4"/>
          <a:stretch/>
        </p:blipFill>
        <p:spPr>
          <a:xfrm>
            <a:off x="7369920" y="5091840"/>
            <a:ext cx="2957760" cy="24242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06440" y="1905120"/>
            <a:ext cx="80938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Directed Acyclic Graph (DAG) over random variables </a:t>
            </a:r>
            <a:r>
              <a:rPr b="0" i="1" lang="pt-BR" sz="313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X</a:t>
            </a:r>
            <a:r>
              <a:rPr b="0" i="1" lang="pt-BR" sz="3129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1</a:t>
            </a:r>
            <a:r>
              <a:rPr b="0" i="1" lang="pt-BR" sz="313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,X</a:t>
            </a:r>
            <a:r>
              <a:rPr b="0" i="1" lang="pt-BR" sz="3129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2</a:t>
            </a:r>
            <a:r>
              <a:rPr b="0" i="1" lang="pt-BR" sz="313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,…,X</a:t>
            </a:r>
            <a:r>
              <a:rPr b="0" i="1" lang="pt-BR" sz="3129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n</a:t>
            </a:r>
            <a:endParaRPr b="0" lang="pt-BR" sz="3130" spc="-1" strike="noStrike">
              <a:latin typeface="Arial"/>
            </a:endParaRPr>
          </a:p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Conditional probability of every variable given parent’ instantiation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X</a:t>
            </a:r>
            <a:r>
              <a:rPr b="0" i="1" lang="pt-BR" sz="3129" spc="-1" strike="noStrike" baseline="-5000">
                <a:solidFill>
                  <a:srgbClr val="838787"/>
                </a:solidFill>
                <a:latin typeface="Avenir Next Regular"/>
                <a:ea typeface="Avenir Next Regular"/>
              </a:rPr>
              <a:t>i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|Parents</a:t>
            </a: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(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X</a:t>
            </a:r>
            <a:r>
              <a:rPr b="0" i="1" lang="pt-BR" sz="3129" spc="-1" strike="noStrike" baseline="-5000">
                <a:solidFill>
                  <a:srgbClr val="838787"/>
                </a:solidFill>
                <a:latin typeface="Avenir Next Regular"/>
                <a:ea typeface="Avenir Next Regular"/>
              </a:rPr>
              <a:t>i</a:t>
            </a: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))</a:t>
            </a:r>
            <a:endParaRPr b="0" lang="pt-BR" sz="3130" spc="-1" strike="noStrike">
              <a:latin typeface="Arial"/>
            </a:endParaRPr>
          </a:p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Markov property (implies factorization)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X</a:t>
            </a:r>
            <a:r>
              <a:rPr b="0" i="1" lang="pt-BR" sz="3129" spc="-1" strike="noStrike" baseline="-5000">
                <a:solidFill>
                  <a:srgbClr val="838787"/>
                </a:solidFill>
                <a:latin typeface="Avenir Next Regular"/>
                <a:ea typeface="Avenir Next Regular"/>
              </a:rPr>
              <a:t>1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,…,X</a:t>
            </a:r>
            <a:r>
              <a:rPr b="0" i="1" lang="pt-BR" sz="3129" spc="-1" strike="noStrike" baseline="-5000">
                <a:solidFill>
                  <a:srgbClr val="838787"/>
                </a:solidFill>
                <a:latin typeface="Avenir Next Regular"/>
                <a:ea typeface="Avenir Next Regular"/>
              </a:rPr>
              <a:t>n</a:t>
            </a: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= ∏ </a:t>
            </a: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X</a:t>
            </a:r>
            <a:r>
              <a:rPr b="0" i="1" lang="pt-BR" sz="3129" spc="-1" strike="noStrike" baseline="-5000">
                <a:solidFill>
                  <a:srgbClr val="838787"/>
                </a:solidFill>
                <a:latin typeface="Avenir Next Regular"/>
                <a:ea typeface="Avenir Next Regular"/>
              </a:rPr>
              <a:t>i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|Parents</a:t>
            </a: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(</a:t>
            </a:r>
            <a:r>
              <a:rPr b="0" i="1" lang="pt-BR" sz="313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X</a:t>
            </a:r>
            <a:r>
              <a:rPr b="0" i="1" lang="pt-BR" sz="3129" spc="-1" strike="noStrike" baseline="-5000">
                <a:solidFill>
                  <a:srgbClr val="838787"/>
                </a:solidFill>
                <a:latin typeface="Avenir Next Regular"/>
                <a:ea typeface="Avenir Next Regular"/>
              </a:rPr>
              <a:t>i</a:t>
            </a: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))</a:t>
            </a:r>
            <a:endParaRPr b="0" lang="pt-BR" sz="3130" spc="-1" strike="noStrike">
              <a:latin typeface="Arial"/>
            </a:endParaRPr>
          </a:p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Generative models</a:t>
            </a:r>
            <a:endParaRPr b="0" lang="pt-BR" sz="313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bayesian networks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9057240" y="2914200"/>
            <a:ext cx="1395720" cy="1395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age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11175480" y="2325600"/>
            <a:ext cx="1392840" cy="139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gender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9811080" y="4948920"/>
            <a:ext cx="1459080" cy="145908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education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3" name="CustomShape 6"/>
          <p:cNvSpPr/>
          <p:nvPr/>
        </p:nvSpPr>
        <p:spPr>
          <a:xfrm>
            <a:off x="7893360" y="7263360"/>
            <a:ext cx="1598760" cy="15987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occupation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10879920" y="7023960"/>
            <a:ext cx="1395720" cy="1395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income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5" name="CustomShape 8"/>
          <p:cNvSpPr/>
          <p:nvPr/>
        </p:nvSpPr>
        <p:spPr>
          <a:xfrm flipV="1">
            <a:off x="8693640" y="5676120"/>
            <a:ext cx="1846080" cy="238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9"/>
          <p:cNvSpPr/>
          <p:nvPr/>
        </p:nvSpPr>
        <p:spPr>
          <a:xfrm>
            <a:off x="9755640" y="3612600"/>
            <a:ext cx="784080" cy="206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0"/>
          <p:cNvSpPr/>
          <p:nvPr/>
        </p:nvSpPr>
        <p:spPr>
          <a:xfrm flipH="1">
            <a:off x="10539720" y="3022920"/>
            <a:ext cx="1329840" cy="265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1"/>
          <p:cNvSpPr/>
          <p:nvPr/>
        </p:nvSpPr>
        <p:spPr>
          <a:xfrm>
            <a:off x="10541160" y="5679000"/>
            <a:ext cx="1035720" cy="204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2"/>
          <p:cNvSpPr/>
          <p:nvPr/>
        </p:nvSpPr>
        <p:spPr>
          <a:xfrm flipV="1">
            <a:off x="8693640" y="7719480"/>
            <a:ext cx="2883240" cy="33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799800" y="1607400"/>
            <a:ext cx="8244000" cy="203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Assume attributes are conditionally independent given class label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naive bayes classifier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92" name="Image" descr="Image"/>
          <p:cNvPicPr/>
          <p:nvPr/>
        </p:nvPicPr>
        <p:blipFill>
          <a:blip r:embed="rId1"/>
          <a:stretch/>
        </p:blipFill>
        <p:spPr>
          <a:xfrm>
            <a:off x="654120" y="1663920"/>
            <a:ext cx="2957760" cy="2424240"/>
          </a:xfrm>
          <a:prstGeom prst="rect">
            <a:avLst/>
          </a:prstGeom>
          <a:ln w="12600">
            <a:noFill/>
          </a:ln>
        </p:spPr>
      </p:pic>
      <p:pic>
        <p:nvPicPr>
          <p:cNvPr id="393" name="Image" descr="Image"/>
          <p:cNvPicPr/>
          <p:nvPr/>
        </p:nvPicPr>
        <p:blipFill>
          <a:blip r:embed="rId2"/>
          <a:stretch/>
        </p:blipFill>
        <p:spPr>
          <a:xfrm>
            <a:off x="4222800" y="3295800"/>
            <a:ext cx="7263000" cy="989280"/>
          </a:xfrm>
          <a:prstGeom prst="rect">
            <a:avLst/>
          </a:prstGeom>
          <a:ln w="12600"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156240" y="5066640"/>
            <a:ext cx="5463360" cy="1125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Learning</a:t>
            </a:r>
            <a:endParaRPr b="0" lang="pt-BR" sz="60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4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(assuming data is fully observable)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6372720" y="5066640"/>
            <a:ext cx="5560920" cy="1125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Classification</a:t>
            </a:r>
            <a:endParaRPr b="0" lang="pt-BR" sz="60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4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(assuming input is fully observable)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96" name="Image" descr="Image"/>
          <p:cNvPicPr/>
          <p:nvPr/>
        </p:nvPicPr>
        <p:blipFill>
          <a:blip r:embed="rId3"/>
          <a:stretch/>
        </p:blipFill>
        <p:spPr>
          <a:xfrm>
            <a:off x="1110600" y="6823440"/>
            <a:ext cx="3554640" cy="2233800"/>
          </a:xfrm>
          <a:prstGeom prst="rect">
            <a:avLst/>
          </a:prstGeom>
          <a:ln w="12600">
            <a:noFill/>
          </a:ln>
        </p:spPr>
      </p:pic>
      <p:pic>
        <p:nvPicPr>
          <p:cNvPr id="397" name="Image" descr="Image"/>
          <p:cNvPicPr/>
          <p:nvPr/>
        </p:nvPicPr>
        <p:blipFill>
          <a:blip r:embed="rId4"/>
          <a:stretch/>
        </p:blipFill>
        <p:spPr>
          <a:xfrm>
            <a:off x="6080400" y="6696720"/>
            <a:ext cx="6145200" cy="2487600"/>
          </a:xfrm>
          <a:prstGeom prst="rect">
            <a:avLst/>
          </a:prstGeom>
          <a:ln w="12600">
            <a:noFill/>
          </a:ln>
        </p:spPr>
      </p:pic>
      <p:sp>
        <p:nvSpPr>
          <p:cNvPr id="398" name="CustomShape 5"/>
          <p:cNvSpPr/>
          <p:nvPr/>
        </p:nvSpPr>
        <p:spPr>
          <a:xfrm>
            <a:off x="540720" y="9120960"/>
            <a:ext cx="4110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maximum likelihood estimators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naive bayes classifier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0" name="Image" descr="Image"/>
          <p:cNvPicPr/>
          <p:nvPr/>
        </p:nvPicPr>
        <p:blipFill>
          <a:blip r:embed="rId1"/>
          <a:stretch/>
        </p:blipFill>
        <p:spPr>
          <a:xfrm>
            <a:off x="654120" y="1918080"/>
            <a:ext cx="2957760" cy="2424240"/>
          </a:xfrm>
          <a:prstGeom prst="rect">
            <a:avLst/>
          </a:prstGeom>
          <a:ln w="12600">
            <a:noFill/>
          </a:ln>
        </p:spPr>
      </p:pic>
      <p:pic>
        <p:nvPicPr>
          <p:cNvPr id="401" name="Image" descr="Image"/>
          <p:cNvPicPr/>
          <p:nvPr/>
        </p:nvPicPr>
        <p:blipFill>
          <a:blip r:embed="rId2"/>
          <a:stretch/>
        </p:blipFill>
        <p:spPr>
          <a:xfrm>
            <a:off x="4476960" y="2787840"/>
            <a:ext cx="7263000" cy="989280"/>
          </a:xfrm>
          <a:prstGeom prst="rect">
            <a:avLst/>
          </a:prstGeom>
          <a:ln w="12600">
            <a:noFill/>
          </a:ln>
        </p:spPr>
      </p:pic>
      <p:sp>
        <p:nvSpPr>
          <p:cNvPr id="402" name="CustomShape 2"/>
          <p:cNvSpPr/>
          <p:nvPr/>
        </p:nvSpPr>
        <p:spPr>
          <a:xfrm>
            <a:off x="-2160" y="4905000"/>
            <a:ext cx="340992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Learning</a:t>
            </a:r>
            <a:endParaRPr b="0" lang="pt-BR" sz="6000" spc="-1" strike="noStrike">
              <a:latin typeface="Arial"/>
            </a:endParaRPr>
          </a:p>
        </p:txBody>
      </p:sp>
      <p:pic>
        <p:nvPicPr>
          <p:cNvPr id="403" name="Image" descr="Image"/>
          <p:cNvPicPr/>
          <p:nvPr/>
        </p:nvPicPr>
        <p:blipFill>
          <a:blip r:embed="rId3"/>
          <a:stretch/>
        </p:blipFill>
        <p:spPr>
          <a:xfrm>
            <a:off x="5834520" y="6150600"/>
            <a:ext cx="5104080" cy="2563920"/>
          </a:xfrm>
          <a:prstGeom prst="rect">
            <a:avLst/>
          </a:prstGeom>
          <a:ln w="12600">
            <a:noFill/>
          </a:ln>
        </p:spPr>
      </p:pic>
      <p:sp>
        <p:nvSpPr>
          <p:cNvPr id="404" name="CustomShape 3"/>
          <p:cNvSpPr/>
          <p:nvPr/>
        </p:nvSpPr>
        <p:spPr>
          <a:xfrm>
            <a:off x="5243760" y="5052240"/>
            <a:ext cx="2917440" cy="538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70000"/>
              </a:lnSpc>
            </a:pPr>
            <a:r>
              <a:rPr b="0" i="1" lang="pt-BR" sz="4100" spc="-1" strike="noStrike">
                <a:solidFill>
                  <a:srgbClr val="d2593d"/>
                </a:solidFill>
                <a:latin typeface="Iowan Old Style Roman"/>
                <a:ea typeface="Iowan Old Style Roman"/>
              </a:rPr>
              <a:t>Smoothing</a:t>
            </a:r>
            <a:endParaRPr b="0" lang="pt-BR" sz="4100" spc="-1" strike="noStrike">
              <a:latin typeface="Arial"/>
            </a:endParaRPr>
          </a:p>
        </p:txBody>
      </p:sp>
      <p:pic>
        <p:nvPicPr>
          <p:cNvPr id="405" name="Shape Shape" descr="Shape Shape"/>
          <p:cNvPicPr/>
          <p:nvPr/>
        </p:nvPicPr>
        <p:blipFill>
          <a:blip r:embed="rId4">
            <a:alphaModFix amt="55000"/>
          </a:blip>
          <a:stretch/>
        </p:blipFill>
        <p:spPr>
          <a:xfrm>
            <a:off x="8493840" y="5950440"/>
            <a:ext cx="2758680" cy="3267720"/>
          </a:xfrm>
          <a:prstGeom prst="rect">
            <a:avLst/>
          </a:prstGeom>
          <a:ln>
            <a:noFill/>
          </a:ln>
        </p:spPr>
      </p:pic>
      <p:sp>
        <p:nvSpPr>
          <p:cNvPr id="406" name="CustomShape 4"/>
          <p:cNvSpPr/>
          <p:nvPr/>
        </p:nvSpPr>
        <p:spPr>
          <a:xfrm>
            <a:off x="10225440" y="8889840"/>
            <a:ext cx="26949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Bayesian estimators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407" name="Image" descr="Image"/>
          <p:cNvPicPr/>
          <p:nvPr/>
        </p:nvPicPr>
        <p:blipFill>
          <a:blip r:embed="rId5"/>
          <a:stretch/>
        </p:blipFill>
        <p:spPr>
          <a:xfrm>
            <a:off x="818280" y="6315480"/>
            <a:ext cx="3554640" cy="2233800"/>
          </a:xfrm>
          <a:prstGeom prst="rect">
            <a:avLst/>
          </a:prstGeom>
          <a:ln w="12600">
            <a:noFill/>
          </a:ln>
        </p:spPr>
      </p:pic>
      <p:sp>
        <p:nvSpPr>
          <p:cNvPr id="408" name="CustomShape 5"/>
          <p:cNvSpPr/>
          <p:nvPr/>
        </p:nvSpPr>
        <p:spPr>
          <a:xfrm>
            <a:off x="231840" y="8889840"/>
            <a:ext cx="4110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maximum likelihood estimators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For Boolean variables, specifies separating hyperplane on input space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 longer true with multi-valued variables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naive bayes classifier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11" name="linear_vs_nonlinear_problems.png" descr="linear_vs_nonlinear_problems.png"/>
          <p:cNvPicPr/>
          <p:nvPr/>
        </p:nvPicPr>
        <p:blipFill>
          <a:blip r:embed="rId1"/>
          <a:stretch/>
        </p:blipFill>
        <p:spPr>
          <a:xfrm>
            <a:off x="2221560" y="4724280"/>
            <a:ext cx="9002880" cy="37706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952560" y="444600"/>
            <a:ext cx="11098440" cy="215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688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bayesian network classifiers</a:t>
            </a:r>
            <a:endParaRPr b="0" lang="pt-BR" sz="688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952560" y="2603520"/>
            <a:ext cx="11098440" cy="628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391320" indent="-389880">
              <a:lnSpc>
                <a:spcPct val="100000"/>
              </a:lnSpc>
              <a:spcBef>
                <a:spcPts val="3600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17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Tree-augmented naive Bayes classifier (TAN)</a:t>
            </a:r>
            <a:endParaRPr b="0" lang="pt-BR" sz="3170" spc="-1" strike="noStrike">
              <a:latin typeface="Arial"/>
            </a:endParaRPr>
          </a:p>
          <a:p>
            <a:pPr lvl="1" marL="782280" indent="-389880">
              <a:lnSpc>
                <a:spcPct val="100000"/>
              </a:lnSpc>
              <a:spcBef>
                <a:spcPts val="3600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17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Allow one additional parent for each  attribute variable</a:t>
            </a:r>
            <a:endParaRPr b="0" lang="pt-BR" sz="31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0"/>
              </a:spcBef>
            </a:pPr>
            <a:endParaRPr b="0" lang="pt-BR" sz="3170" spc="-1" strike="noStrike">
              <a:latin typeface="Arial"/>
            </a:endParaRPr>
          </a:p>
          <a:p>
            <a:pPr marL="391320" indent="-389880">
              <a:lnSpc>
                <a:spcPct val="100000"/>
              </a:lnSpc>
              <a:spcBef>
                <a:spcPts val="3600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17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General topology</a:t>
            </a:r>
            <a:endParaRPr b="0" lang="pt-BR" sz="3170" spc="-1" strike="noStrike">
              <a:latin typeface="Arial"/>
            </a:endParaRPr>
          </a:p>
          <a:p>
            <a:pPr lvl="1" marL="782280" indent="-389880">
              <a:lnSpc>
                <a:spcPct val="100000"/>
              </a:lnSpc>
              <a:spcBef>
                <a:spcPts val="3600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17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Need to learn graph structure</a:t>
            </a:r>
            <a:endParaRPr b="0" lang="pt-BR" sz="3170" spc="-1" strike="noStrike">
              <a:latin typeface="Arial"/>
            </a:endParaRPr>
          </a:p>
          <a:p>
            <a:pPr lvl="2" marL="1173600" indent="-389880">
              <a:lnSpc>
                <a:spcPct val="100000"/>
              </a:lnSpc>
              <a:spcBef>
                <a:spcPts val="3600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17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Score-based methods: NP-hard optimization</a:t>
            </a:r>
            <a:endParaRPr b="0" lang="pt-BR" sz="3170" spc="-1" strike="noStrike">
              <a:latin typeface="Arial"/>
            </a:endParaRPr>
          </a:p>
          <a:p>
            <a:pPr lvl="2" marL="1173600" indent="-389880">
              <a:lnSpc>
                <a:spcPct val="100000"/>
              </a:lnSpc>
              <a:spcBef>
                <a:spcPts val="3600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17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Active field of research</a:t>
            </a:r>
            <a:endParaRPr b="0" lang="pt-BR" sz="31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06440" y="1905120"/>
            <a:ext cx="8279280" cy="706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Weak statistical assumptions about data</a:t>
            </a:r>
            <a:endParaRPr b="0" lang="pt-BR" sz="2860" spc="-1" strike="noStrike">
              <a:latin typeface="Arial"/>
            </a:endParaRPr>
          </a:p>
          <a:p>
            <a:pPr lvl="1" marL="74664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 learn assumptions from data</a:t>
            </a:r>
            <a:endParaRPr b="0" lang="pt-BR" sz="28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299"/>
              </a:spcBef>
            </a:pPr>
            <a:endParaRPr b="0" lang="pt-BR" sz="2860" spc="-1" strike="noStrike">
              <a:latin typeface="Arial"/>
            </a:endParaRPr>
          </a:p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Rule Learning</a:t>
            </a:r>
            <a:endParaRPr b="0" lang="pt-BR" sz="2860" spc="-1" strike="noStrike">
              <a:latin typeface="Arial"/>
            </a:endParaRPr>
          </a:p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Nearest Neighbors</a:t>
            </a:r>
            <a:endParaRPr b="0" lang="pt-BR" sz="2860" spc="-1" strike="noStrike">
              <a:latin typeface="Arial"/>
            </a:endParaRPr>
          </a:p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Decision Trees</a:t>
            </a:r>
            <a:endParaRPr b="0" lang="pt-BR" sz="2860" spc="-1" strike="noStrike">
              <a:latin typeface="Arial"/>
            </a:endParaRPr>
          </a:p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Perceptron</a:t>
            </a:r>
            <a:endParaRPr b="0" lang="pt-BR" sz="2860" spc="-1" strike="noStrike">
              <a:latin typeface="Arial"/>
            </a:endParaRPr>
          </a:p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Neural Networks</a:t>
            </a:r>
            <a:endParaRPr b="0" lang="pt-BR" sz="2860" spc="-1" strike="noStrike">
              <a:latin typeface="Arial"/>
            </a:endParaRPr>
          </a:p>
          <a:p>
            <a:pPr marL="373320" indent="-37188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…</a:t>
            </a:r>
            <a:endParaRPr b="0" lang="pt-BR" sz="2860" spc="-1" strike="noStrike"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model-free learning (non-parametric)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16" name="curve-fit2.pdf" descr="curve-fit2.pdf"/>
          <p:cNvPicPr/>
          <p:nvPr/>
        </p:nvPicPr>
        <p:blipFill>
          <a:blip r:embed="rId1"/>
          <a:stretch/>
        </p:blipFill>
        <p:spPr>
          <a:xfrm>
            <a:off x="9356760" y="2003400"/>
            <a:ext cx="3021120" cy="2322720"/>
          </a:xfrm>
          <a:prstGeom prst="rect">
            <a:avLst/>
          </a:prstGeom>
          <a:ln w="12600">
            <a:noFill/>
          </a:ln>
        </p:spPr>
      </p:pic>
      <p:pic>
        <p:nvPicPr>
          <p:cNvPr id="417" name="curve-fit3.pdf" descr="curve-fit3.pdf"/>
          <p:cNvPicPr/>
          <p:nvPr/>
        </p:nvPicPr>
        <p:blipFill>
          <a:blip r:embed="rId2"/>
          <a:stretch/>
        </p:blipFill>
        <p:spPr>
          <a:xfrm>
            <a:off x="9356760" y="4623480"/>
            <a:ext cx="3021120" cy="2322720"/>
          </a:xfrm>
          <a:prstGeom prst="rect">
            <a:avLst/>
          </a:prstGeom>
          <a:ln w="12600">
            <a:noFill/>
          </a:ln>
        </p:spPr>
      </p:pic>
      <p:pic>
        <p:nvPicPr>
          <p:cNvPr id="418" name="curve-fit4.pdf" descr="curve-fit4.pdf"/>
          <p:cNvPicPr/>
          <p:nvPr/>
        </p:nvPicPr>
        <p:blipFill>
          <a:blip r:embed="rId3"/>
          <a:stretch/>
        </p:blipFill>
        <p:spPr>
          <a:xfrm>
            <a:off x="9356760" y="7243560"/>
            <a:ext cx="3021120" cy="26020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nearest neighbor regression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20" name="nnreg.pdf" descr="nnreg.pdf"/>
          <p:cNvPicPr/>
          <p:nvPr/>
        </p:nvPicPr>
        <p:blipFill>
          <a:blip r:embed="rId1"/>
          <a:stretch/>
        </p:blipFill>
        <p:spPr>
          <a:xfrm>
            <a:off x="1415160" y="1701720"/>
            <a:ext cx="10172880" cy="5567400"/>
          </a:xfrm>
          <a:prstGeom prst="rect">
            <a:avLst/>
          </a:prstGeom>
          <a:ln w="12600">
            <a:noFill/>
          </a:ln>
        </p:spPr>
      </p:pic>
      <p:pic>
        <p:nvPicPr>
          <p:cNvPr id="421" name="Image" descr="Image"/>
          <p:cNvPicPr/>
          <p:nvPr/>
        </p:nvPicPr>
        <p:blipFill>
          <a:blip r:embed="rId2"/>
          <a:stretch/>
        </p:blipFill>
        <p:spPr>
          <a:xfrm>
            <a:off x="4641840" y="7540200"/>
            <a:ext cx="3719520" cy="1090800"/>
          </a:xfrm>
          <a:prstGeom prst="rect">
            <a:avLst/>
          </a:prstGeom>
          <a:ln w="12600"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3757680" y="1878840"/>
            <a:ext cx="6238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k=1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8939520" y="1878840"/>
            <a:ext cx="6238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k=9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nearest neighbor classifier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25" name="knn.png" descr="knn.png"/>
          <p:cNvPicPr/>
          <p:nvPr/>
        </p:nvPicPr>
        <p:blipFill>
          <a:blip r:embed="rId1"/>
          <a:stretch/>
        </p:blipFill>
        <p:spPr>
          <a:xfrm>
            <a:off x="4286160" y="2533680"/>
            <a:ext cx="4430880" cy="3490920"/>
          </a:xfrm>
          <a:prstGeom prst="rect">
            <a:avLst/>
          </a:prstGeom>
          <a:ln w="12600">
            <a:noFill/>
          </a:ln>
        </p:spPr>
      </p:pic>
      <p:pic>
        <p:nvPicPr>
          <p:cNvPr id="426" name="Image" descr="Image"/>
          <p:cNvPicPr/>
          <p:nvPr/>
        </p:nvPicPr>
        <p:blipFill>
          <a:blip r:embed="rId2"/>
          <a:stretch/>
        </p:blipFill>
        <p:spPr>
          <a:xfrm>
            <a:off x="3517920" y="6958080"/>
            <a:ext cx="5967720" cy="13194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888840" y="2908440"/>
            <a:ext cx="11225520" cy="231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57200" indent="-455760">
              <a:lnSpc>
                <a:spcPts val="7500"/>
              </a:lnSpc>
              <a:spcBef>
                <a:spcPts val="1199"/>
              </a:spcBef>
            </a:pPr>
            <a:r>
              <a:rPr b="0" lang="pt-BR" sz="3200" spc="-1" strike="noStrike">
                <a:solidFill>
                  <a:srgbClr val="292929"/>
                </a:solidFill>
                <a:latin typeface="Arial"/>
                <a:ea typeface="Arial"/>
              </a:rPr>
              <a:t>	</a:t>
            </a:r>
            <a:r>
              <a:rPr b="0" lang="pt-BR" sz="3200" spc="-1" strike="noStrike">
                <a:solidFill>
                  <a:srgbClr val="292929"/>
                </a:solidFill>
                <a:latin typeface="Arial"/>
                <a:ea typeface="Arial"/>
              </a:rPr>
              <a:t>If asked why we believe the sun will rise tomorrow, we shall naturally answer, “Because it has always risen every day.” We have a firm belief that it will rise in the future, because it has risen in the past.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06440" y="7789320"/>
            <a:ext cx="12190680" cy="86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-Bertrand Russel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nearest neighbor classifier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28" name="knn3.pdf" descr="knn3.pdf"/>
          <p:cNvPicPr/>
          <p:nvPr/>
        </p:nvPicPr>
        <p:blipFill>
          <a:blip r:embed="rId1"/>
          <a:stretch/>
        </p:blipFill>
        <p:spPr>
          <a:xfrm>
            <a:off x="1723320" y="2593800"/>
            <a:ext cx="9556560" cy="5580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setting the number of neighbors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30" name="knn4.pdf" descr="knn4.pdf"/>
          <p:cNvPicPr/>
          <p:nvPr/>
        </p:nvPicPr>
        <p:blipFill>
          <a:blip r:embed="rId1"/>
          <a:stretch/>
        </p:blipFill>
        <p:spPr>
          <a:xfrm>
            <a:off x="2838600" y="2542320"/>
            <a:ext cx="7326360" cy="5662800"/>
          </a:xfrm>
          <a:prstGeom prst="rect">
            <a:avLst/>
          </a:prstGeom>
          <a:ln w="12600"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3538440" y="2274840"/>
            <a:ext cx="15246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a01d76"/>
                </a:solidFill>
                <a:latin typeface="Avenir Next Medium"/>
                <a:ea typeface="Avenir Next Medium"/>
              </a:rPr>
              <a:t>underfitted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8669520" y="2274840"/>
            <a:ext cx="13464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a01d76"/>
                </a:solidFill>
                <a:latin typeface="Avenir Next Medium"/>
                <a:ea typeface="Avenir Next Medium"/>
              </a:rPr>
              <a:t>overfitted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3" name="Line 4"/>
          <p:cNvSpPr/>
          <p:nvPr/>
        </p:nvSpPr>
        <p:spPr>
          <a:xfrm>
            <a:off x="5302440" y="2536920"/>
            <a:ext cx="3125160" cy="0"/>
          </a:xfrm>
          <a:prstGeom prst="line">
            <a:avLst/>
          </a:prstGeom>
          <a:ln w="25560">
            <a:solidFill>
              <a:schemeClr val="accent6">
                <a:hueOff val="-1036173"/>
                <a:satOff val="-3113"/>
                <a:lumOff val="-7679"/>
              </a:schemeClr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bias-variance tradeoff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35" name="Accuracy-vs-precision1.jpeg" descr="Accuracy-vs-precision1.jpeg"/>
          <p:cNvPicPr/>
          <p:nvPr/>
        </p:nvPicPr>
        <p:blipFill>
          <a:blip r:embed="rId1"/>
          <a:stretch/>
        </p:blipFill>
        <p:spPr>
          <a:xfrm>
            <a:off x="684360" y="3047040"/>
            <a:ext cx="11634480" cy="3658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06440" y="52056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bias-variance tradeoff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37" name="nnreg.pdf" descr="nnreg.pdf"/>
          <p:cNvPicPr/>
          <p:nvPr/>
        </p:nvPicPr>
        <p:blipFill>
          <a:blip r:embed="rId1"/>
          <a:stretch/>
        </p:blipFill>
        <p:spPr>
          <a:xfrm>
            <a:off x="1869840" y="878400"/>
            <a:ext cx="9263880" cy="5069880"/>
          </a:xfrm>
          <a:prstGeom prst="rect">
            <a:avLst/>
          </a:prstGeom>
          <a:ln w="12600">
            <a:noFill/>
          </a:ln>
        </p:spPr>
      </p:pic>
      <p:pic>
        <p:nvPicPr>
          <p:cNvPr id="438" name="Accuracy-vs-precision1.jpeg" descr="Accuracy-vs-precision1.jpeg"/>
          <p:cNvPicPr/>
          <p:nvPr/>
        </p:nvPicPr>
        <p:blipFill>
          <a:blip r:embed="rId2"/>
          <a:srcRect l="24107" t="0" r="50265" b="0"/>
          <a:stretch/>
        </p:blipFill>
        <p:spPr>
          <a:xfrm>
            <a:off x="7469640" y="5457960"/>
            <a:ext cx="2980440" cy="3658320"/>
          </a:xfrm>
          <a:prstGeom prst="rect">
            <a:avLst/>
          </a:prstGeom>
          <a:ln w="12600">
            <a:noFill/>
          </a:ln>
        </p:spPr>
      </p:pic>
      <p:pic>
        <p:nvPicPr>
          <p:cNvPr id="439" name="Accuracy-vs-precision1.jpeg" descr="Accuracy-vs-precision1.jpeg"/>
          <p:cNvPicPr/>
          <p:nvPr/>
        </p:nvPicPr>
        <p:blipFill>
          <a:blip r:embed="rId3"/>
          <a:srcRect l="50014" t="0" r="24359" b="0"/>
          <a:stretch/>
        </p:blipFill>
        <p:spPr>
          <a:xfrm>
            <a:off x="2946600" y="5457960"/>
            <a:ext cx="2980440" cy="3658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06440" y="52056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bias-variance tradeoff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41" name="knn3.pdf" descr="knn3.pdf"/>
          <p:cNvPicPr/>
          <p:nvPr/>
        </p:nvPicPr>
        <p:blipFill>
          <a:blip r:embed="rId1"/>
          <a:stretch/>
        </p:blipFill>
        <p:spPr>
          <a:xfrm>
            <a:off x="2766960" y="1329120"/>
            <a:ext cx="7469280" cy="4361400"/>
          </a:xfrm>
          <a:prstGeom prst="rect">
            <a:avLst/>
          </a:prstGeom>
          <a:ln w="12600">
            <a:noFill/>
          </a:ln>
        </p:spPr>
      </p:pic>
      <p:pic>
        <p:nvPicPr>
          <p:cNvPr id="442" name="Accuracy-vs-precision1.jpeg" descr="Accuracy-vs-precision1.jpeg"/>
          <p:cNvPicPr/>
          <p:nvPr/>
        </p:nvPicPr>
        <p:blipFill>
          <a:blip r:embed="rId2"/>
          <a:srcRect l="24107" t="0" r="50265" b="0"/>
          <a:stretch/>
        </p:blipFill>
        <p:spPr>
          <a:xfrm>
            <a:off x="6854760" y="5827320"/>
            <a:ext cx="2980440" cy="3658320"/>
          </a:xfrm>
          <a:prstGeom prst="rect">
            <a:avLst/>
          </a:prstGeom>
          <a:ln w="12600">
            <a:noFill/>
          </a:ln>
        </p:spPr>
      </p:pic>
      <p:pic>
        <p:nvPicPr>
          <p:cNvPr id="443" name="Accuracy-vs-precision1.jpeg" descr="Accuracy-vs-precision1.jpeg"/>
          <p:cNvPicPr/>
          <p:nvPr/>
        </p:nvPicPr>
        <p:blipFill>
          <a:blip r:embed="rId3"/>
          <a:srcRect l="50014" t="0" r="24359" b="0"/>
          <a:stretch/>
        </p:blipFill>
        <p:spPr>
          <a:xfrm>
            <a:off x="3257280" y="5827320"/>
            <a:ext cx="2980440" cy="3658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06440" y="1905120"/>
            <a:ext cx="555480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Internal nodes represent attributes</a:t>
            </a:r>
            <a:endParaRPr b="0" lang="pt-BR" sz="31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Edges split domain of related attribute</a:t>
            </a:r>
            <a:endParaRPr b="0" lang="pt-BR" sz="31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Leaves represent classifications</a:t>
            </a:r>
            <a:endParaRPr b="0" lang="pt-BR" sz="31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Path leads to evaluation/classification of input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decision tree classifiers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7681320" y="170244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9144000" y="338472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Width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8" name="CustomShape 5"/>
          <p:cNvSpPr/>
          <p:nvPr/>
        </p:nvSpPr>
        <p:spPr>
          <a:xfrm>
            <a:off x="7454880" y="507996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9" name="CustomShape 6"/>
          <p:cNvSpPr/>
          <p:nvPr/>
        </p:nvSpPr>
        <p:spPr>
          <a:xfrm>
            <a:off x="10528200" y="507996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0" name="CustomShape 7"/>
          <p:cNvSpPr/>
          <p:nvPr/>
        </p:nvSpPr>
        <p:spPr>
          <a:xfrm>
            <a:off x="6591240" y="3384720"/>
            <a:ext cx="1268640" cy="126864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iris setosa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1" name="CustomShape 8"/>
          <p:cNvSpPr/>
          <p:nvPr/>
        </p:nvSpPr>
        <p:spPr>
          <a:xfrm>
            <a:off x="9893160" y="6591240"/>
            <a:ext cx="1268640" cy="1268640"/>
          </a:xfrm>
          <a:prstGeom prst="rect">
            <a:avLst/>
          </a:prstGeom>
          <a:solidFill>
            <a:srgbClr val="3e616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iris virginica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2" name="CustomShape 9"/>
          <p:cNvSpPr/>
          <p:nvPr/>
        </p:nvSpPr>
        <p:spPr>
          <a:xfrm>
            <a:off x="11302920" y="6591240"/>
            <a:ext cx="1268640" cy="1268640"/>
          </a:xfrm>
          <a:prstGeom prst="rect">
            <a:avLst/>
          </a:prstGeom>
          <a:solidFill>
            <a:srgbClr val="3e616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iris virginica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3" name="CustomShape 10"/>
          <p:cNvSpPr/>
          <p:nvPr/>
        </p:nvSpPr>
        <p:spPr>
          <a:xfrm>
            <a:off x="6464160" y="659124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Sepal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4" name="CustomShape 11"/>
          <p:cNvSpPr/>
          <p:nvPr/>
        </p:nvSpPr>
        <p:spPr>
          <a:xfrm>
            <a:off x="5490360" y="8102520"/>
            <a:ext cx="1467720" cy="1268640"/>
          </a:xfrm>
          <a:prstGeom prst="rect">
            <a:avLst/>
          </a:prstGeom>
          <a:solidFill>
            <a:srgbClr val="828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7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iris versicolor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55" name="CustomShape 12"/>
          <p:cNvSpPr/>
          <p:nvPr/>
        </p:nvSpPr>
        <p:spPr>
          <a:xfrm>
            <a:off x="7327800" y="8102520"/>
            <a:ext cx="1467720" cy="1268640"/>
          </a:xfrm>
          <a:prstGeom prst="rect">
            <a:avLst/>
          </a:prstGeom>
          <a:solidFill>
            <a:srgbClr val="828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7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iris versicolor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456" name="CustomShape 13"/>
          <p:cNvSpPr/>
          <p:nvPr/>
        </p:nvSpPr>
        <p:spPr>
          <a:xfrm flipV="1">
            <a:off x="7226280" y="2334600"/>
            <a:ext cx="1088640" cy="168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4"/>
          <p:cNvSpPr/>
          <p:nvPr/>
        </p:nvSpPr>
        <p:spPr>
          <a:xfrm>
            <a:off x="8316360" y="2337480"/>
            <a:ext cx="1461240" cy="168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5"/>
          <p:cNvSpPr/>
          <p:nvPr/>
        </p:nvSpPr>
        <p:spPr>
          <a:xfrm flipV="1">
            <a:off x="8089920" y="4016520"/>
            <a:ext cx="1687680" cy="169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6"/>
          <p:cNvSpPr/>
          <p:nvPr/>
        </p:nvSpPr>
        <p:spPr>
          <a:xfrm>
            <a:off x="9779040" y="4019400"/>
            <a:ext cx="1382760" cy="169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7"/>
          <p:cNvSpPr/>
          <p:nvPr/>
        </p:nvSpPr>
        <p:spPr>
          <a:xfrm flipV="1">
            <a:off x="7099200" y="5713560"/>
            <a:ext cx="989280" cy="150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8"/>
          <p:cNvSpPr/>
          <p:nvPr/>
        </p:nvSpPr>
        <p:spPr>
          <a:xfrm>
            <a:off x="11163240" y="5715000"/>
            <a:ext cx="773280" cy="150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9"/>
          <p:cNvSpPr/>
          <p:nvPr/>
        </p:nvSpPr>
        <p:spPr>
          <a:xfrm flipV="1">
            <a:off x="10528200" y="5713560"/>
            <a:ext cx="633600" cy="150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0"/>
          <p:cNvSpPr/>
          <p:nvPr/>
        </p:nvSpPr>
        <p:spPr>
          <a:xfrm>
            <a:off x="8356680" y="6591240"/>
            <a:ext cx="1268640" cy="1268640"/>
          </a:xfrm>
          <a:prstGeom prst="rect">
            <a:avLst/>
          </a:prstGeom>
          <a:solidFill>
            <a:srgbClr val="3e616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iris virginica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4" name="CustomShape 21"/>
          <p:cNvSpPr/>
          <p:nvPr/>
        </p:nvSpPr>
        <p:spPr>
          <a:xfrm>
            <a:off x="8089920" y="5715000"/>
            <a:ext cx="900360" cy="150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2"/>
          <p:cNvSpPr/>
          <p:nvPr/>
        </p:nvSpPr>
        <p:spPr>
          <a:xfrm flipV="1">
            <a:off x="6225120" y="7224840"/>
            <a:ext cx="872640" cy="150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23"/>
          <p:cNvSpPr/>
          <p:nvPr/>
        </p:nvSpPr>
        <p:spPr>
          <a:xfrm>
            <a:off x="7099200" y="7226280"/>
            <a:ext cx="961560" cy="150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24"/>
          <p:cNvSpPr/>
          <p:nvPr/>
        </p:nvSpPr>
        <p:spPr>
          <a:xfrm>
            <a:off x="6393240" y="2532960"/>
            <a:ext cx="879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&lt;2.45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8" name="CustomShape 25"/>
          <p:cNvSpPr/>
          <p:nvPr/>
        </p:nvSpPr>
        <p:spPr>
          <a:xfrm>
            <a:off x="9359280" y="2336040"/>
            <a:ext cx="8802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2.45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9" name="CustomShape 26"/>
          <p:cNvSpPr/>
          <p:nvPr/>
        </p:nvSpPr>
        <p:spPr>
          <a:xfrm>
            <a:off x="8254080" y="4672800"/>
            <a:ext cx="879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&lt;1.75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0" name="CustomShape 27"/>
          <p:cNvSpPr/>
          <p:nvPr/>
        </p:nvSpPr>
        <p:spPr>
          <a:xfrm>
            <a:off x="10822680" y="4080240"/>
            <a:ext cx="960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1.75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1" name="CustomShape 28"/>
          <p:cNvSpPr/>
          <p:nvPr/>
        </p:nvSpPr>
        <p:spPr>
          <a:xfrm>
            <a:off x="6260760" y="5920560"/>
            <a:ext cx="879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&lt;4.95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2" name="CustomShape 29"/>
          <p:cNvSpPr/>
          <p:nvPr/>
        </p:nvSpPr>
        <p:spPr>
          <a:xfrm>
            <a:off x="8813160" y="5676120"/>
            <a:ext cx="8802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4.95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3" name="CustomShape 30"/>
          <p:cNvSpPr/>
          <p:nvPr/>
        </p:nvSpPr>
        <p:spPr>
          <a:xfrm>
            <a:off x="5370120" y="7435080"/>
            <a:ext cx="879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&lt;5.15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4" name="CustomShape 31"/>
          <p:cNvSpPr/>
          <p:nvPr/>
        </p:nvSpPr>
        <p:spPr>
          <a:xfrm>
            <a:off x="11962440" y="5825880"/>
            <a:ext cx="8802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4.95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06440" y="1905120"/>
            <a:ext cx="552600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Internal nodes represent attributes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Edges split domain of related attribute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Leaves represent output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decision tree regressors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7814520" y="271872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9144000" y="4298400"/>
            <a:ext cx="1370880" cy="137088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Species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79" name="CustomShape 5"/>
          <p:cNvSpPr/>
          <p:nvPr/>
        </p:nvSpPr>
        <p:spPr>
          <a:xfrm>
            <a:off x="10528200" y="609588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0" name="CustomShape 6"/>
          <p:cNvSpPr/>
          <p:nvPr/>
        </p:nvSpPr>
        <p:spPr>
          <a:xfrm>
            <a:off x="6001200" y="4241880"/>
            <a:ext cx="2341800" cy="8643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petal width = 0.3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1" name="CustomShape 7"/>
          <p:cNvSpPr/>
          <p:nvPr/>
        </p:nvSpPr>
        <p:spPr>
          <a:xfrm>
            <a:off x="8325720" y="7607160"/>
            <a:ext cx="2634840" cy="582840"/>
          </a:xfrm>
          <a:prstGeom prst="rect">
            <a:avLst/>
          </a:prstGeom>
          <a:solidFill>
            <a:srgbClr val="3e616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width = 1.9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2" name="CustomShape 8"/>
          <p:cNvSpPr/>
          <p:nvPr/>
        </p:nvSpPr>
        <p:spPr>
          <a:xfrm>
            <a:off x="9861480" y="8432640"/>
            <a:ext cx="3002040" cy="582840"/>
          </a:xfrm>
          <a:prstGeom prst="rect">
            <a:avLst/>
          </a:prstGeom>
          <a:solidFill>
            <a:srgbClr val="3e616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width = 2.4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3" name="CustomShape 9"/>
          <p:cNvSpPr/>
          <p:nvPr/>
        </p:nvSpPr>
        <p:spPr>
          <a:xfrm>
            <a:off x="6750000" y="6095880"/>
            <a:ext cx="1268640" cy="12686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Sepal Length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4816440" y="7747920"/>
            <a:ext cx="2634840" cy="840960"/>
          </a:xfrm>
          <a:prstGeom prst="rect">
            <a:avLst/>
          </a:prstGeom>
          <a:solidFill>
            <a:srgbClr val="828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width = 1.5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5910480" y="8824320"/>
            <a:ext cx="3439440" cy="649080"/>
          </a:xfrm>
          <a:prstGeom prst="rect">
            <a:avLst/>
          </a:prstGeom>
          <a:solidFill>
            <a:srgbClr val="82844e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petal width =  1.2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86" name="CustomShape 12"/>
          <p:cNvSpPr/>
          <p:nvPr/>
        </p:nvSpPr>
        <p:spPr>
          <a:xfrm flipV="1">
            <a:off x="7172640" y="3350520"/>
            <a:ext cx="1275120" cy="131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13"/>
          <p:cNvSpPr/>
          <p:nvPr/>
        </p:nvSpPr>
        <p:spPr>
          <a:xfrm>
            <a:off x="8449560" y="3353400"/>
            <a:ext cx="1379160" cy="162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14"/>
          <p:cNvSpPr/>
          <p:nvPr/>
        </p:nvSpPr>
        <p:spPr>
          <a:xfrm flipV="1">
            <a:off x="7385040" y="4981680"/>
            <a:ext cx="2443680" cy="17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15"/>
          <p:cNvSpPr/>
          <p:nvPr/>
        </p:nvSpPr>
        <p:spPr>
          <a:xfrm>
            <a:off x="9830160" y="4984560"/>
            <a:ext cx="1331640" cy="17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6"/>
          <p:cNvSpPr/>
          <p:nvPr/>
        </p:nvSpPr>
        <p:spPr>
          <a:xfrm>
            <a:off x="11163240" y="6730920"/>
            <a:ext cx="198720" cy="199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17"/>
          <p:cNvSpPr/>
          <p:nvPr/>
        </p:nvSpPr>
        <p:spPr>
          <a:xfrm flipV="1">
            <a:off x="9644040" y="6729480"/>
            <a:ext cx="1517760" cy="11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8"/>
          <p:cNvSpPr/>
          <p:nvPr/>
        </p:nvSpPr>
        <p:spPr>
          <a:xfrm flipV="1">
            <a:off x="6134760" y="6729480"/>
            <a:ext cx="1248840" cy="143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19"/>
          <p:cNvSpPr/>
          <p:nvPr/>
        </p:nvSpPr>
        <p:spPr>
          <a:xfrm>
            <a:off x="7385040" y="6730920"/>
            <a:ext cx="244440" cy="241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20"/>
          <p:cNvSpPr/>
          <p:nvPr/>
        </p:nvSpPr>
        <p:spPr>
          <a:xfrm>
            <a:off x="6732720" y="3351960"/>
            <a:ext cx="879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&lt;2.45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5" name="CustomShape 21"/>
          <p:cNvSpPr/>
          <p:nvPr/>
        </p:nvSpPr>
        <p:spPr>
          <a:xfrm>
            <a:off x="9359280" y="3351960"/>
            <a:ext cx="8802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2.45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6" name="CustomShape 22"/>
          <p:cNvSpPr/>
          <p:nvPr/>
        </p:nvSpPr>
        <p:spPr>
          <a:xfrm>
            <a:off x="7859520" y="5594040"/>
            <a:ext cx="15566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=versicolor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7" name="CustomShape 23"/>
          <p:cNvSpPr/>
          <p:nvPr/>
        </p:nvSpPr>
        <p:spPr>
          <a:xfrm>
            <a:off x="10845720" y="5174640"/>
            <a:ext cx="13950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=virginica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8" name="CustomShape 24"/>
          <p:cNvSpPr/>
          <p:nvPr/>
        </p:nvSpPr>
        <p:spPr>
          <a:xfrm>
            <a:off x="5427360" y="6527160"/>
            <a:ext cx="8798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&lt;5.15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99" name="CustomShape 25"/>
          <p:cNvSpPr/>
          <p:nvPr/>
        </p:nvSpPr>
        <p:spPr>
          <a:xfrm>
            <a:off x="11734200" y="6654240"/>
            <a:ext cx="8802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4.95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Any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function with finite domain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can be represented as a (finite) decision tree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Decision trees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502" name="Table 3"/>
          <p:cNvGraphicFramePr/>
          <p:nvPr/>
        </p:nvGraphicFramePr>
        <p:xfrm>
          <a:off x="1181160" y="4715640"/>
          <a:ext cx="4617000" cy="3702960"/>
        </p:xfrm>
        <a:graphic>
          <a:graphicData uri="http://schemas.openxmlformats.org/drawingml/2006/table">
            <a:tbl>
              <a:tblPr/>
              <a:tblGrid>
                <a:gridCol w="1154160"/>
                <a:gridCol w="1154160"/>
                <a:gridCol w="1154160"/>
                <a:gridCol w="1154880"/>
              </a:tblGrid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4114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1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1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03" name="Group 4"/>
          <p:cNvGrpSpPr/>
          <p:nvPr/>
        </p:nvGrpSpPr>
        <p:grpSpPr>
          <a:xfrm>
            <a:off x="6323400" y="3250080"/>
            <a:ext cx="6833160" cy="5895360"/>
            <a:chOff x="6323400" y="3250080"/>
            <a:chExt cx="6833160" cy="5895360"/>
          </a:xfrm>
        </p:grpSpPr>
        <p:sp>
          <p:nvSpPr>
            <p:cNvPr id="504" name="CustomShape 5"/>
            <p:cNvSpPr/>
            <p:nvPr/>
          </p:nvSpPr>
          <p:spPr>
            <a:xfrm>
              <a:off x="8755560" y="325008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05" name="CustomShape 6"/>
            <p:cNvSpPr/>
            <p:nvPr/>
          </p:nvSpPr>
          <p:spPr>
            <a:xfrm>
              <a:off x="7822440" y="622944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06" name="CustomShape 7"/>
            <p:cNvSpPr/>
            <p:nvPr/>
          </p:nvSpPr>
          <p:spPr>
            <a:xfrm>
              <a:off x="10761480" y="408024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07" name="CustomShape 8"/>
            <p:cNvSpPr/>
            <p:nvPr/>
          </p:nvSpPr>
          <p:spPr>
            <a:xfrm>
              <a:off x="6323400" y="812772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08" name="CustomShape 9"/>
            <p:cNvSpPr/>
            <p:nvPr/>
          </p:nvSpPr>
          <p:spPr>
            <a:xfrm>
              <a:off x="7297920" y="812772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09" name="CustomShape 10"/>
            <p:cNvSpPr/>
            <p:nvPr/>
          </p:nvSpPr>
          <p:spPr>
            <a:xfrm>
              <a:off x="8272440" y="812772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10" name="CustomShape 11"/>
            <p:cNvSpPr/>
            <p:nvPr/>
          </p:nvSpPr>
          <p:spPr>
            <a:xfrm>
              <a:off x="9246960" y="812772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11" name="CustomShape 12"/>
            <p:cNvSpPr/>
            <p:nvPr/>
          </p:nvSpPr>
          <p:spPr>
            <a:xfrm flipV="1">
              <a:off x="8253720" y="3679560"/>
              <a:ext cx="931320" cy="297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3"/>
            <p:cNvSpPr/>
            <p:nvPr/>
          </p:nvSpPr>
          <p:spPr>
            <a:xfrm>
              <a:off x="9186480" y="3681000"/>
              <a:ext cx="2004480" cy="82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4"/>
            <p:cNvSpPr/>
            <p:nvPr/>
          </p:nvSpPr>
          <p:spPr>
            <a:xfrm flipV="1">
              <a:off x="7324560" y="6658920"/>
              <a:ext cx="927720" cy="72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5"/>
            <p:cNvSpPr/>
            <p:nvPr/>
          </p:nvSpPr>
          <p:spPr>
            <a:xfrm>
              <a:off x="8253720" y="6660360"/>
              <a:ext cx="931320" cy="722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6"/>
            <p:cNvSpPr/>
            <p:nvPr/>
          </p:nvSpPr>
          <p:spPr>
            <a:xfrm>
              <a:off x="11192400" y="4511160"/>
              <a:ext cx="697680" cy="1073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7"/>
            <p:cNvSpPr/>
            <p:nvPr/>
          </p:nvSpPr>
          <p:spPr>
            <a:xfrm flipV="1">
              <a:off x="10481760" y="4509720"/>
              <a:ext cx="709200" cy="120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Line 18"/>
            <p:cNvSpPr/>
            <p:nvPr/>
          </p:nvSpPr>
          <p:spPr>
            <a:xfrm>
              <a:off x="8036280" y="497052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18" name="Line 19"/>
            <p:cNvSpPr/>
            <p:nvPr/>
          </p:nvSpPr>
          <p:spPr>
            <a:xfrm>
              <a:off x="10264320" y="38426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19" name="Line 20"/>
            <p:cNvSpPr/>
            <p:nvPr/>
          </p:nvSpPr>
          <p:spPr>
            <a:xfrm>
              <a:off x="7143480" y="65008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0" name="Line 21"/>
            <p:cNvSpPr/>
            <p:nvPr/>
          </p:nvSpPr>
          <p:spPr>
            <a:xfrm>
              <a:off x="8622360" y="63360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1" name="Line 22"/>
            <p:cNvSpPr/>
            <p:nvPr/>
          </p:nvSpPr>
          <p:spPr>
            <a:xfrm>
              <a:off x="11674080" y="48225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2" name="Line 23"/>
            <p:cNvSpPr/>
            <p:nvPr/>
          </p:nvSpPr>
          <p:spPr>
            <a:xfrm>
              <a:off x="10335600" y="49827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3" name="CustomShape 24"/>
            <p:cNvSpPr/>
            <p:nvPr/>
          </p:nvSpPr>
          <p:spPr>
            <a:xfrm>
              <a:off x="9563400" y="622944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4" name="CustomShape 25"/>
            <p:cNvSpPr/>
            <p:nvPr/>
          </p:nvSpPr>
          <p:spPr>
            <a:xfrm>
              <a:off x="10538280" y="622944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5" name="CustomShape 26"/>
            <p:cNvSpPr/>
            <p:nvPr/>
          </p:nvSpPr>
          <p:spPr>
            <a:xfrm>
              <a:off x="6893280" y="695340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X3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6" name="CustomShape 27"/>
            <p:cNvSpPr/>
            <p:nvPr/>
          </p:nvSpPr>
          <p:spPr>
            <a:xfrm>
              <a:off x="8755560" y="695340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X3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7" name="CustomShape 28"/>
            <p:cNvSpPr/>
            <p:nvPr/>
          </p:nvSpPr>
          <p:spPr>
            <a:xfrm>
              <a:off x="10050840" y="528660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X3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8" name="CustomShape 29"/>
            <p:cNvSpPr/>
            <p:nvPr/>
          </p:nvSpPr>
          <p:spPr>
            <a:xfrm>
              <a:off x="11460600" y="515484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X3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29" name="CustomShape 30"/>
            <p:cNvSpPr/>
            <p:nvPr/>
          </p:nvSpPr>
          <p:spPr>
            <a:xfrm flipV="1">
              <a:off x="6754320" y="7382880"/>
              <a:ext cx="568800" cy="117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31"/>
            <p:cNvSpPr/>
            <p:nvPr/>
          </p:nvSpPr>
          <p:spPr>
            <a:xfrm>
              <a:off x="7324560" y="7384320"/>
              <a:ext cx="403200" cy="117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32"/>
            <p:cNvSpPr/>
            <p:nvPr/>
          </p:nvSpPr>
          <p:spPr>
            <a:xfrm flipV="1">
              <a:off x="8703360" y="7382880"/>
              <a:ext cx="481680" cy="117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33"/>
            <p:cNvSpPr/>
            <p:nvPr/>
          </p:nvSpPr>
          <p:spPr>
            <a:xfrm>
              <a:off x="9186480" y="7384320"/>
              <a:ext cx="490320" cy="1172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34"/>
            <p:cNvSpPr/>
            <p:nvPr/>
          </p:nvSpPr>
          <p:spPr>
            <a:xfrm>
              <a:off x="10617480" y="737028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34" name="CustomShape 35"/>
            <p:cNvSpPr/>
            <p:nvPr/>
          </p:nvSpPr>
          <p:spPr>
            <a:xfrm>
              <a:off x="11566800" y="737028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35" name="CustomShape 36"/>
            <p:cNvSpPr/>
            <p:nvPr/>
          </p:nvSpPr>
          <p:spPr>
            <a:xfrm flipV="1">
              <a:off x="9994680" y="5716440"/>
              <a:ext cx="486000" cy="941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37"/>
            <p:cNvSpPr/>
            <p:nvPr/>
          </p:nvSpPr>
          <p:spPr>
            <a:xfrm>
              <a:off x="10481760" y="5717880"/>
              <a:ext cx="486000" cy="941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38"/>
            <p:cNvSpPr/>
            <p:nvPr/>
          </p:nvSpPr>
          <p:spPr>
            <a:xfrm flipH="1">
              <a:off x="11046960" y="5585760"/>
              <a:ext cx="841320" cy="221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39"/>
            <p:cNvSpPr/>
            <p:nvPr/>
          </p:nvSpPr>
          <p:spPr>
            <a:xfrm>
              <a:off x="11891520" y="5585760"/>
              <a:ext cx="104760" cy="221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Line 40"/>
            <p:cNvSpPr/>
            <p:nvPr/>
          </p:nvSpPr>
          <p:spPr>
            <a:xfrm>
              <a:off x="11886480" y="63486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0" name="Line 41"/>
            <p:cNvSpPr/>
            <p:nvPr/>
          </p:nvSpPr>
          <p:spPr>
            <a:xfrm>
              <a:off x="9688680" y="74721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1" name="Line 42"/>
            <p:cNvSpPr/>
            <p:nvPr/>
          </p:nvSpPr>
          <p:spPr>
            <a:xfrm>
              <a:off x="7466760" y="7839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2" name="Line 43"/>
            <p:cNvSpPr/>
            <p:nvPr/>
          </p:nvSpPr>
          <p:spPr>
            <a:xfrm>
              <a:off x="6513840" y="782676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3" name="Line 44"/>
            <p:cNvSpPr/>
            <p:nvPr/>
          </p:nvSpPr>
          <p:spPr>
            <a:xfrm>
              <a:off x="8397360" y="7875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4" name="Line 45"/>
            <p:cNvSpPr/>
            <p:nvPr/>
          </p:nvSpPr>
          <p:spPr>
            <a:xfrm>
              <a:off x="10974960" y="58482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45" name="Line 46"/>
            <p:cNvSpPr/>
            <p:nvPr/>
          </p:nvSpPr>
          <p:spPr>
            <a:xfrm>
              <a:off x="9372240" y="584820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406440" y="67932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geometric view of decision trees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547" name="Group 2"/>
          <p:cNvGrpSpPr/>
          <p:nvPr/>
        </p:nvGrpSpPr>
        <p:grpSpPr>
          <a:xfrm>
            <a:off x="267480" y="2134800"/>
            <a:ext cx="8269560" cy="6031080"/>
            <a:chOff x="267480" y="2134800"/>
            <a:chExt cx="8269560" cy="6031080"/>
          </a:xfrm>
        </p:grpSpPr>
        <p:sp>
          <p:nvSpPr>
            <p:cNvPr id="548" name="CustomShape 3"/>
            <p:cNvSpPr/>
            <p:nvPr/>
          </p:nvSpPr>
          <p:spPr>
            <a:xfrm>
              <a:off x="1371600" y="271476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4"/>
            <p:cNvSpPr/>
            <p:nvPr/>
          </p:nvSpPr>
          <p:spPr>
            <a:xfrm>
              <a:off x="2235240" y="393516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5"/>
            <p:cNvSpPr/>
            <p:nvPr/>
          </p:nvSpPr>
          <p:spPr>
            <a:xfrm>
              <a:off x="1219320" y="463248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6"/>
            <p:cNvSpPr/>
            <p:nvPr/>
          </p:nvSpPr>
          <p:spPr>
            <a:xfrm>
              <a:off x="4800600" y="524196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7"/>
            <p:cNvSpPr/>
            <p:nvPr/>
          </p:nvSpPr>
          <p:spPr>
            <a:xfrm>
              <a:off x="4190040" y="3173400"/>
              <a:ext cx="534960" cy="5349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8"/>
            <p:cNvSpPr/>
            <p:nvPr/>
          </p:nvSpPr>
          <p:spPr>
            <a:xfrm>
              <a:off x="6095880" y="2308320"/>
              <a:ext cx="534960" cy="5349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9"/>
            <p:cNvSpPr/>
            <p:nvPr/>
          </p:nvSpPr>
          <p:spPr>
            <a:xfrm>
              <a:off x="5753160" y="3529080"/>
              <a:ext cx="534960" cy="5349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Line 10"/>
            <p:cNvSpPr/>
            <p:nvPr/>
          </p:nvSpPr>
          <p:spPr>
            <a:xfrm>
              <a:off x="3751200" y="68958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X1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6" name="Line 11"/>
            <p:cNvSpPr/>
            <p:nvPr/>
          </p:nvSpPr>
          <p:spPr>
            <a:xfrm>
              <a:off x="267480" y="40762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X2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57" name="CustomShape 12"/>
            <p:cNvSpPr/>
            <p:nvPr/>
          </p:nvSpPr>
          <p:spPr>
            <a:xfrm>
              <a:off x="3085920" y="230832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Line 13"/>
            <p:cNvSpPr/>
            <p:nvPr/>
          </p:nvSpPr>
          <p:spPr>
            <a:xfrm flipV="1">
              <a:off x="4001760" y="2134800"/>
              <a:ext cx="0" cy="4140000"/>
            </a:xfrm>
            <a:prstGeom prst="line">
              <a:avLst/>
            </a:prstGeom>
            <a:ln w="50760">
              <a:solidFill>
                <a:srgbClr val="a8ab6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Line 14"/>
            <p:cNvSpPr/>
            <p:nvPr/>
          </p:nvSpPr>
          <p:spPr>
            <a:xfrm>
              <a:off x="3989160" y="4471560"/>
              <a:ext cx="3250800" cy="0"/>
            </a:xfrm>
            <a:prstGeom prst="line">
              <a:avLst/>
            </a:prstGeom>
            <a:ln w="50760">
              <a:solidFill>
                <a:srgbClr val="a8ab6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5"/>
            <p:cNvSpPr/>
            <p:nvPr/>
          </p:nvSpPr>
          <p:spPr>
            <a:xfrm>
              <a:off x="806040" y="2146320"/>
              <a:ext cx="6438240" cy="411300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Line 16"/>
            <p:cNvSpPr/>
            <p:nvPr/>
          </p:nvSpPr>
          <p:spPr>
            <a:xfrm>
              <a:off x="3858840" y="6390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62" name="Line 17"/>
            <p:cNvSpPr/>
            <p:nvPr/>
          </p:nvSpPr>
          <p:spPr>
            <a:xfrm>
              <a:off x="7267320" y="447156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b</a:t>
              </a:r>
              <a:endParaRPr b="0" lang="pt-BR" sz="2000" spc="-1" strike="noStrike">
                <a:latin typeface="Arial"/>
              </a:endParaRPr>
            </a:p>
          </p:txBody>
        </p:sp>
      </p:grpSp>
      <p:grpSp>
        <p:nvGrpSpPr>
          <p:cNvPr id="563" name="Group 18"/>
          <p:cNvGrpSpPr/>
          <p:nvPr/>
        </p:nvGrpSpPr>
        <p:grpSpPr>
          <a:xfrm>
            <a:off x="8277120" y="2516040"/>
            <a:ext cx="3911040" cy="3602160"/>
            <a:chOff x="8277120" y="2516040"/>
            <a:chExt cx="3911040" cy="3602160"/>
          </a:xfrm>
        </p:grpSpPr>
        <p:sp>
          <p:nvSpPr>
            <p:cNvPr id="564" name="CustomShape 19"/>
            <p:cNvSpPr/>
            <p:nvPr/>
          </p:nvSpPr>
          <p:spPr>
            <a:xfrm>
              <a:off x="9530640" y="251604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65" name="CustomShape 20"/>
            <p:cNvSpPr/>
            <p:nvPr/>
          </p:nvSpPr>
          <p:spPr>
            <a:xfrm>
              <a:off x="10439280" y="375768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66" name="CustomShape 21"/>
            <p:cNvSpPr/>
            <p:nvPr/>
          </p:nvSpPr>
          <p:spPr>
            <a:xfrm>
              <a:off x="8277120" y="3757680"/>
              <a:ext cx="860760" cy="860760"/>
            </a:xfrm>
            <a:prstGeom prst="rect">
              <a:avLst/>
            </a:prstGeom>
            <a:solidFill>
              <a:srgbClr val="b44c3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22"/>
            <p:cNvSpPr/>
            <p:nvPr/>
          </p:nvSpPr>
          <p:spPr>
            <a:xfrm>
              <a:off x="8439840" y="392040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23"/>
            <p:cNvSpPr/>
            <p:nvPr/>
          </p:nvSpPr>
          <p:spPr>
            <a:xfrm>
              <a:off x="9530640" y="5257440"/>
              <a:ext cx="860760" cy="860760"/>
            </a:xfrm>
            <a:prstGeom prst="rect">
              <a:avLst/>
            </a:prstGeom>
            <a:solidFill>
              <a:srgbClr val="b44c3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24"/>
            <p:cNvSpPr/>
            <p:nvPr/>
          </p:nvSpPr>
          <p:spPr>
            <a:xfrm>
              <a:off x="11327400" y="5257440"/>
              <a:ext cx="860760" cy="860760"/>
            </a:xfrm>
            <a:prstGeom prst="rect">
              <a:avLst/>
            </a:prstGeom>
            <a:solidFill>
              <a:srgbClr val="b44c3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25"/>
            <p:cNvSpPr/>
            <p:nvPr/>
          </p:nvSpPr>
          <p:spPr>
            <a:xfrm flipV="1">
              <a:off x="8708040" y="2944080"/>
              <a:ext cx="1252080" cy="124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26"/>
            <p:cNvSpPr/>
            <p:nvPr/>
          </p:nvSpPr>
          <p:spPr>
            <a:xfrm>
              <a:off x="9961560" y="2946960"/>
              <a:ext cx="907560" cy="1240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27"/>
            <p:cNvSpPr/>
            <p:nvPr/>
          </p:nvSpPr>
          <p:spPr>
            <a:xfrm flipV="1">
              <a:off x="9961560" y="4187160"/>
              <a:ext cx="907560" cy="149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CustomShape 28"/>
            <p:cNvSpPr/>
            <p:nvPr/>
          </p:nvSpPr>
          <p:spPr>
            <a:xfrm>
              <a:off x="10870560" y="4188600"/>
              <a:ext cx="886680" cy="149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9"/>
            <p:cNvSpPr/>
            <p:nvPr/>
          </p:nvSpPr>
          <p:spPr>
            <a:xfrm>
              <a:off x="9693360" y="5420520"/>
              <a:ext cx="534960" cy="534960"/>
            </a:xfrm>
            <a:prstGeom prst="ellipse">
              <a:avLst/>
            </a:pr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30"/>
            <p:cNvSpPr/>
            <p:nvPr/>
          </p:nvSpPr>
          <p:spPr>
            <a:xfrm>
              <a:off x="11490120" y="5396400"/>
              <a:ext cx="534960" cy="534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6" name="CustomShape 31"/>
            <p:cNvSpPr/>
            <p:nvPr/>
          </p:nvSpPr>
          <p:spPr>
            <a:xfrm>
              <a:off x="8530200" y="2894040"/>
              <a:ext cx="46980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&lt;a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7" name="CustomShape 32"/>
            <p:cNvSpPr/>
            <p:nvPr/>
          </p:nvSpPr>
          <p:spPr>
            <a:xfrm>
              <a:off x="10553040" y="2894040"/>
              <a:ext cx="470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≥</a:t>
              </a: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8" name="CustomShape 33"/>
            <p:cNvSpPr/>
            <p:nvPr/>
          </p:nvSpPr>
          <p:spPr>
            <a:xfrm>
              <a:off x="9652680" y="4195440"/>
              <a:ext cx="47628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≥</a:t>
              </a: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b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9" name="CustomShape 34"/>
            <p:cNvSpPr/>
            <p:nvPr/>
          </p:nvSpPr>
          <p:spPr>
            <a:xfrm>
              <a:off x="11470320" y="4195440"/>
              <a:ext cx="47592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&lt;b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580" name="CustomShape 35"/>
          <p:cNvSpPr/>
          <p:nvPr/>
        </p:nvSpPr>
        <p:spPr>
          <a:xfrm>
            <a:off x="351720" y="7916040"/>
            <a:ext cx="11914200" cy="113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Any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well-behaved function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can be approximated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arbitrarily well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by a (possibly gigantic) decision tree 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XOR function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582" name="Table 2"/>
          <p:cNvGraphicFramePr/>
          <p:nvPr/>
        </p:nvGraphicFramePr>
        <p:xfrm>
          <a:off x="901800" y="2271240"/>
          <a:ext cx="3247560" cy="3221640"/>
        </p:xfrm>
        <a:graphic>
          <a:graphicData uri="http://schemas.openxmlformats.org/drawingml/2006/table">
            <a:tbl>
              <a:tblPr/>
              <a:tblGrid>
                <a:gridCol w="1082520"/>
                <a:gridCol w="1082520"/>
                <a:gridCol w="1082880"/>
              </a:tblGrid>
              <a:tr h="644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644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44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44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44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83" name="Group 3"/>
          <p:cNvGrpSpPr/>
          <p:nvPr/>
        </p:nvGrpSpPr>
        <p:grpSpPr>
          <a:xfrm>
            <a:off x="5218200" y="3200400"/>
            <a:ext cx="6347520" cy="4532400"/>
            <a:chOff x="5218200" y="3200400"/>
            <a:chExt cx="6347520" cy="4532400"/>
          </a:xfrm>
        </p:grpSpPr>
        <p:sp>
          <p:nvSpPr>
            <p:cNvPr id="584" name="CustomShape 4"/>
            <p:cNvSpPr/>
            <p:nvPr/>
          </p:nvSpPr>
          <p:spPr>
            <a:xfrm>
              <a:off x="8030520" y="3200400"/>
              <a:ext cx="722520" cy="722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85" name="CustomShape 5"/>
            <p:cNvSpPr/>
            <p:nvPr/>
          </p:nvSpPr>
          <p:spPr>
            <a:xfrm>
              <a:off x="6370920" y="5232240"/>
              <a:ext cx="722520" cy="722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86" name="CustomShape 6"/>
            <p:cNvSpPr/>
            <p:nvPr/>
          </p:nvSpPr>
          <p:spPr>
            <a:xfrm>
              <a:off x="9690120" y="5232240"/>
              <a:ext cx="722520" cy="722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87" name="CustomShape 7"/>
            <p:cNvSpPr/>
            <p:nvPr/>
          </p:nvSpPr>
          <p:spPr>
            <a:xfrm flipH="1" flipV="1" rot="5400000">
              <a:off x="6545520" y="3750840"/>
              <a:ext cx="2030400" cy="1662120"/>
            </a:xfrm>
            <a:prstGeom prst="bentConnector3">
              <a:avLst>
                <a:gd name="adj1" fmla="val 63125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CustomShape 8"/>
            <p:cNvSpPr/>
            <p:nvPr/>
          </p:nvSpPr>
          <p:spPr>
            <a:xfrm flipH="1" rot="16200000">
              <a:off x="8209080" y="3752640"/>
              <a:ext cx="2030400" cy="1662120"/>
            </a:xfrm>
            <a:prstGeom prst="bentConnector3">
              <a:avLst>
                <a:gd name="adj1" fmla="val 36875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9"/>
            <p:cNvSpPr/>
            <p:nvPr/>
          </p:nvSpPr>
          <p:spPr>
            <a:xfrm>
              <a:off x="6719400" y="3834720"/>
              <a:ext cx="263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0" name="CustomShape 10"/>
            <p:cNvSpPr/>
            <p:nvPr/>
          </p:nvSpPr>
          <p:spPr>
            <a:xfrm>
              <a:off x="9754200" y="3834720"/>
              <a:ext cx="263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1" name="CustomShape 11"/>
            <p:cNvSpPr/>
            <p:nvPr/>
          </p:nvSpPr>
          <p:spPr>
            <a:xfrm>
              <a:off x="5218200" y="7010280"/>
              <a:ext cx="722520" cy="7225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92" name="CustomShape 12"/>
            <p:cNvSpPr/>
            <p:nvPr/>
          </p:nvSpPr>
          <p:spPr>
            <a:xfrm>
              <a:off x="7524720" y="7010280"/>
              <a:ext cx="722520" cy="7225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93" name="CustomShape 13"/>
            <p:cNvSpPr/>
            <p:nvPr/>
          </p:nvSpPr>
          <p:spPr>
            <a:xfrm flipH="1" flipV="1" rot="5400000">
              <a:off x="5268960" y="5916960"/>
              <a:ext cx="1776600" cy="1141560"/>
            </a:xfrm>
            <a:prstGeom prst="bentConnector3">
              <a:avLst>
                <a:gd name="adj1" fmla="val 47857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CustomShape 14"/>
            <p:cNvSpPr/>
            <p:nvPr/>
          </p:nvSpPr>
          <p:spPr>
            <a:xfrm flipH="1" rot="16200000">
              <a:off x="6418440" y="5911920"/>
              <a:ext cx="1776600" cy="1154160"/>
            </a:xfrm>
            <a:prstGeom prst="bentConnector3">
              <a:avLst>
                <a:gd name="adj1" fmla="val 52142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15"/>
            <p:cNvSpPr/>
            <p:nvPr/>
          </p:nvSpPr>
          <p:spPr>
            <a:xfrm>
              <a:off x="5547600" y="6006240"/>
              <a:ext cx="263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6" name="CustomShape 16"/>
            <p:cNvSpPr/>
            <p:nvPr/>
          </p:nvSpPr>
          <p:spPr>
            <a:xfrm>
              <a:off x="7606800" y="6006240"/>
              <a:ext cx="263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97" name="CustomShape 17"/>
            <p:cNvSpPr/>
            <p:nvPr/>
          </p:nvSpPr>
          <p:spPr>
            <a:xfrm>
              <a:off x="8537040" y="7010280"/>
              <a:ext cx="722520" cy="7225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98" name="CustomShape 18"/>
            <p:cNvSpPr/>
            <p:nvPr/>
          </p:nvSpPr>
          <p:spPr>
            <a:xfrm>
              <a:off x="10843200" y="7010280"/>
              <a:ext cx="722520" cy="7225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599" name="CustomShape 19"/>
            <p:cNvSpPr/>
            <p:nvPr/>
          </p:nvSpPr>
          <p:spPr>
            <a:xfrm flipH="1" flipV="1" rot="5400000">
              <a:off x="8589960" y="5910480"/>
              <a:ext cx="1776600" cy="1154160"/>
            </a:xfrm>
            <a:prstGeom prst="bentConnector3">
              <a:avLst>
                <a:gd name="adj1" fmla="val 47857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20"/>
            <p:cNvSpPr/>
            <p:nvPr/>
          </p:nvSpPr>
          <p:spPr>
            <a:xfrm flipV="1" rot="16200000">
              <a:off x="9740880" y="5916960"/>
              <a:ext cx="1776600" cy="1141560"/>
            </a:xfrm>
            <a:prstGeom prst="bentConnector3">
              <a:avLst>
                <a:gd name="adj1" fmla="val 47857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21"/>
            <p:cNvSpPr/>
            <p:nvPr/>
          </p:nvSpPr>
          <p:spPr>
            <a:xfrm>
              <a:off x="8866800" y="6006240"/>
              <a:ext cx="263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02" name="CustomShape 22"/>
            <p:cNvSpPr/>
            <p:nvPr/>
          </p:nvSpPr>
          <p:spPr>
            <a:xfrm>
              <a:off x="10926000" y="6006240"/>
              <a:ext cx="263160" cy="406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10.png" descr="image10.png"/>
          <p:cNvPicPr/>
          <p:nvPr/>
        </p:nvPicPr>
        <p:blipFill>
          <a:blip r:embed="rId1"/>
          <a:srcRect l="21188" t="0" r="21188" b="0"/>
          <a:stretch/>
        </p:blipFill>
        <p:spPr>
          <a:xfrm>
            <a:off x="7112160" y="1028880"/>
            <a:ext cx="5484960" cy="779652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406440" y="102888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learning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06440" y="2235240"/>
            <a:ext cx="6571080" cy="657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Memorizing patterns/rules</a:t>
            </a:r>
            <a:endParaRPr b="0" lang="pt-BR" sz="275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Abstracting concepts</a:t>
            </a:r>
            <a:endParaRPr b="0" lang="pt-BR" sz="275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Adapting behavior</a:t>
            </a:r>
            <a:endParaRPr b="0" lang="pt-BR" sz="27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275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necessary for unknown/changing environments (transition/reward model is partly or fully unknown)</a:t>
            </a:r>
            <a:endParaRPr b="0" lang="pt-BR" sz="275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1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Problem definition not formalizable</a:t>
            </a:r>
            <a:endParaRPr b="0" lang="pt-BR" sz="275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reduce cost of system design (human labor) some systems are too complex to be </a:t>
            </a:r>
            <a:r>
              <a:rPr b="0" i="1" lang="pt-BR" sz="275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fully</a:t>
            </a:r>
            <a:r>
              <a:rPr b="0" lang="pt-BR" sz="27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specified</a:t>
            </a:r>
            <a:endParaRPr b="0" lang="pt-BR" sz="2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fitting, underfitting, overfitting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604" name="curve-fit1.png" descr="curve-fit1.png"/>
          <p:cNvPicPr/>
          <p:nvPr/>
        </p:nvPicPr>
        <p:blipFill>
          <a:blip r:embed="rId1"/>
          <a:stretch/>
        </p:blipFill>
        <p:spPr>
          <a:xfrm>
            <a:off x="4555440" y="2286000"/>
            <a:ext cx="3892680" cy="2992680"/>
          </a:xfrm>
          <a:prstGeom prst="rect">
            <a:avLst/>
          </a:prstGeom>
          <a:ln w="12600">
            <a:noFill/>
          </a:ln>
        </p:spPr>
      </p:pic>
      <p:pic>
        <p:nvPicPr>
          <p:cNvPr id="605" name="curve-fit2.pdf" descr="curve-fit2.pdf"/>
          <p:cNvPicPr/>
          <p:nvPr/>
        </p:nvPicPr>
        <p:blipFill>
          <a:blip r:embed="rId2"/>
          <a:stretch/>
        </p:blipFill>
        <p:spPr>
          <a:xfrm>
            <a:off x="333720" y="5964480"/>
            <a:ext cx="3021120" cy="2322720"/>
          </a:xfrm>
          <a:prstGeom prst="rect">
            <a:avLst/>
          </a:prstGeom>
          <a:ln w="12600">
            <a:noFill/>
          </a:ln>
        </p:spPr>
      </p:pic>
      <p:pic>
        <p:nvPicPr>
          <p:cNvPr id="606" name="curve-fit3.pdf" descr="curve-fit3.pdf"/>
          <p:cNvPicPr/>
          <p:nvPr/>
        </p:nvPicPr>
        <p:blipFill>
          <a:blip r:embed="rId3"/>
          <a:stretch/>
        </p:blipFill>
        <p:spPr>
          <a:xfrm>
            <a:off x="3438720" y="5964480"/>
            <a:ext cx="3021120" cy="2322720"/>
          </a:xfrm>
          <a:prstGeom prst="rect">
            <a:avLst/>
          </a:prstGeom>
          <a:ln w="12600">
            <a:noFill/>
          </a:ln>
        </p:spPr>
      </p:pic>
      <p:pic>
        <p:nvPicPr>
          <p:cNvPr id="607" name="curve-fit4.pdf" descr="curve-fit4.pdf"/>
          <p:cNvPicPr/>
          <p:nvPr/>
        </p:nvPicPr>
        <p:blipFill>
          <a:blip r:embed="rId4"/>
          <a:stretch/>
        </p:blipFill>
        <p:spPr>
          <a:xfrm>
            <a:off x="6543720" y="6008760"/>
            <a:ext cx="3021120" cy="2602080"/>
          </a:xfrm>
          <a:prstGeom prst="rect">
            <a:avLst/>
          </a:prstGeom>
          <a:ln w="12600">
            <a:noFill/>
          </a:ln>
        </p:spPr>
      </p:pic>
      <p:pic>
        <p:nvPicPr>
          <p:cNvPr id="608" name="curve-fit5.pdf" descr="curve-fit5.pdf"/>
          <p:cNvPicPr/>
          <p:nvPr/>
        </p:nvPicPr>
        <p:blipFill>
          <a:blip r:embed="rId5"/>
          <a:stretch/>
        </p:blipFill>
        <p:spPr>
          <a:xfrm>
            <a:off x="9648360" y="6008760"/>
            <a:ext cx="3021120" cy="26020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406440" y="1905120"/>
            <a:ext cx="12190680" cy="6995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91320" indent="-389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Consider the class of Boolean functions</a:t>
            </a:r>
            <a:endParaRPr b="0" lang="pt-BR" sz="29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9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990" spc="-1" strike="noStrike">
              <a:latin typeface="Arial"/>
            </a:endParaRPr>
          </a:p>
          <a:p>
            <a:pPr marL="391320" indent="-389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There are         of such functions (# of truth-tables)</a:t>
            </a:r>
            <a:endParaRPr b="0" lang="pt-BR" sz="2990" spc="-1" strike="noStrike">
              <a:latin typeface="Arial"/>
            </a:endParaRPr>
          </a:p>
          <a:p>
            <a:pPr marL="391320" indent="-389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Most functions can be represented by more than one decision tree</a:t>
            </a:r>
            <a:endParaRPr b="0" lang="pt-BR" sz="2990" spc="-1" strike="noStrike">
              <a:latin typeface="Arial"/>
            </a:endParaRPr>
          </a:p>
          <a:p>
            <a:pPr marL="391320" indent="-389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Hence # of decision trees is too large for e.g. uninformed search</a:t>
            </a:r>
            <a:endParaRPr b="0" lang="pt-BR" sz="2990" spc="-1" strike="noStrike">
              <a:latin typeface="Arial"/>
            </a:endParaRPr>
          </a:p>
          <a:p>
            <a:pPr marL="391320" indent="-389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Learning optimal Decision Tree is NP-hard</a:t>
            </a:r>
            <a:endParaRPr b="0" lang="pt-BR" sz="2990" spc="-1" strike="noStrike">
              <a:latin typeface="Arial"/>
            </a:endParaRPr>
          </a:p>
          <a:p>
            <a:pPr marL="391320" indent="-3898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Instead </a:t>
            </a:r>
            <a:r>
              <a:rPr b="0" lang="pt-BR" sz="299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Greedy Search</a:t>
            </a: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is used</a:t>
            </a:r>
            <a:endParaRPr b="0" lang="pt-BR" sz="2990" spc="-1" strike="noStrike"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Learning decision trees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611" name="Image" descr="Image"/>
          <p:cNvPicPr/>
          <p:nvPr/>
        </p:nvPicPr>
        <p:blipFill>
          <a:blip r:embed="rId1"/>
          <a:stretch/>
        </p:blipFill>
        <p:spPr>
          <a:xfrm>
            <a:off x="4832280" y="2858400"/>
            <a:ext cx="3338640" cy="468360"/>
          </a:xfrm>
          <a:prstGeom prst="rect">
            <a:avLst/>
          </a:prstGeom>
          <a:ln w="12600">
            <a:noFill/>
          </a:ln>
        </p:spPr>
      </p:pic>
      <p:pic>
        <p:nvPicPr>
          <p:cNvPr id="612" name="Image" descr="Image"/>
          <p:cNvPicPr/>
          <p:nvPr/>
        </p:nvPicPr>
        <p:blipFill>
          <a:blip r:embed="rId2"/>
          <a:stretch/>
        </p:blipFill>
        <p:spPr>
          <a:xfrm>
            <a:off x="2814840" y="4197600"/>
            <a:ext cx="493920" cy="4431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9000" indent="-367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Small decision trees demand less computational resources and are less prone to 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overfitting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(think of edges as parameters)</a:t>
            </a:r>
            <a:endParaRPr b="0" lang="pt-BR" sz="2820" spc="-1" strike="noStrike">
              <a:latin typeface="Arial"/>
            </a:endParaRPr>
          </a:p>
          <a:p>
            <a:pPr marL="369000" indent="-367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want to learn trees that are large enough to represent data well (i.e., avoid 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underfitting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but not too large so as to overfit data</a:t>
            </a:r>
            <a:endParaRPr b="0" lang="pt-BR" sz="2820" spc="-1" strike="noStrike">
              <a:latin typeface="Arial"/>
            </a:endParaRPr>
          </a:p>
          <a:p>
            <a:pPr lvl="1" marL="758880" indent="-3884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If dataset contains a single label for each input, we can always learn a Decision Tree that perfectly fits the data but generalizes poorly</a:t>
            </a:r>
            <a:endParaRPr b="0" lang="pt-BR" sz="2490" spc="-1" strike="noStrike">
              <a:latin typeface="Arial"/>
            </a:endParaRPr>
          </a:p>
          <a:p>
            <a:pPr marL="369000" indent="-367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Greedy approach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Recursively select </a:t>
            </a:r>
            <a:r>
              <a:rPr b="0" lang="pt-BR" sz="282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worst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decision node and expand it by selecting </a:t>
            </a:r>
            <a:r>
              <a:rPr b="0" lang="pt-BR" sz="282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most informative attribute</a:t>
            </a:r>
            <a:endParaRPr b="0" lang="pt-BR" sz="2820" spc="-1" strike="noStrike">
              <a:latin typeface="Arial"/>
            </a:endParaRPr>
          </a:p>
          <a:p>
            <a:pPr marL="369000" indent="-367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Most informative means e.g. it performs less errors on training data when predicting majority class</a:t>
            </a:r>
            <a:endParaRPr b="0" lang="pt-BR" sz="2820" spc="-1" strike="noStrike">
              <a:latin typeface="Arial"/>
            </a:endParaRPr>
          </a:p>
        </p:txBody>
      </p:sp>
      <p:sp>
        <p:nvSpPr>
          <p:cNvPr id="61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Learning decision trees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406440" y="172080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 path in the tree selects a subset of the data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say that the data subset is </a:t>
            </a:r>
            <a:r>
              <a:rPr b="0" lang="pt-BR" sz="3400" spc="-1" strike="noStrike">
                <a:solidFill>
                  <a:srgbClr val="823726"/>
                </a:solidFill>
                <a:latin typeface="Avenir Next Medium"/>
                <a:ea typeface="Avenir Next Medium"/>
              </a:rPr>
              <a:t>pure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if the class variable takes on a single value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16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purity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617" name="Group 3"/>
          <p:cNvGrpSpPr/>
          <p:nvPr/>
        </p:nvGrpSpPr>
        <p:grpSpPr>
          <a:xfrm>
            <a:off x="7440120" y="4313520"/>
            <a:ext cx="4654440" cy="4432680"/>
            <a:chOff x="7440120" y="4313520"/>
            <a:chExt cx="4654440" cy="4432680"/>
          </a:xfrm>
        </p:grpSpPr>
        <p:sp>
          <p:nvSpPr>
            <p:cNvPr id="618" name="CustomShape 4"/>
            <p:cNvSpPr/>
            <p:nvPr/>
          </p:nvSpPr>
          <p:spPr>
            <a:xfrm>
              <a:off x="8962200" y="431352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19" name="CustomShape 5"/>
            <p:cNvSpPr/>
            <p:nvPr/>
          </p:nvSpPr>
          <p:spPr>
            <a:xfrm>
              <a:off x="7440120" y="639900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20" name="CustomShape 6"/>
            <p:cNvSpPr/>
            <p:nvPr/>
          </p:nvSpPr>
          <p:spPr>
            <a:xfrm>
              <a:off x="10650240" y="626724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21" name="Line 7"/>
            <p:cNvSpPr/>
            <p:nvPr/>
          </p:nvSpPr>
          <p:spPr>
            <a:xfrm>
              <a:off x="7614360" y="747648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2" name="Line 8"/>
            <p:cNvSpPr/>
            <p:nvPr/>
          </p:nvSpPr>
          <p:spPr>
            <a:xfrm>
              <a:off x="10824480" y="73468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3/7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3" name="CustomShape 9"/>
            <p:cNvSpPr/>
            <p:nvPr/>
          </p:nvSpPr>
          <p:spPr>
            <a:xfrm flipV="1">
              <a:off x="7871040" y="4741560"/>
              <a:ext cx="1520640" cy="2084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94219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CustomShape 10"/>
            <p:cNvSpPr/>
            <p:nvPr/>
          </p:nvSpPr>
          <p:spPr>
            <a:xfrm>
              <a:off x="9393120" y="4744440"/>
              <a:ext cx="1686600" cy="1952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76320">
              <a:solidFill>
                <a:srgbClr val="0433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Line 11"/>
            <p:cNvSpPr/>
            <p:nvPr/>
          </p:nvSpPr>
          <p:spPr>
            <a:xfrm>
              <a:off x="7920720" y="523728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94219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26" name="Line 12"/>
            <p:cNvSpPr/>
            <p:nvPr/>
          </p:nvSpPr>
          <p:spPr>
            <a:xfrm>
              <a:off x="10431000" y="50025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0433ff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</p:grpSp>
      <p:graphicFrame>
        <p:nvGraphicFramePr>
          <p:cNvPr id="627" name="Table 13"/>
          <p:cNvGraphicFramePr/>
          <p:nvPr/>
        </p:nvGraphicFramePr>
        <p:xfrm>
          <a:off x="1523160" y="4292640"/>
          <a:ext cx="4857840" cy="5024880"/>
        </p:xfrm>
        <a:graphic>
          <a:graphicData uri="http://schemas.openxmlformats.org/drawingml/2006/table">
            <a:tbl>
              <a:tblPr/>
              <a:tblGrid>
                <a:gridCol w="1214280"/>
                <a:gridCol w="1214280"/>
                <a:gridCol w="1214280"/>
                <a:gridCol w="1215360"/>
              </a:tblGrid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00000"/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125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70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95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60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220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942192">
                        <a:alpha val="52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75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  <a:tr h="45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90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000000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0433ff">
                        <a:alpha val="31000"/>
                      </a:srgb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37680" indent="-33624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Let Dt be the dataset associated with a path leading to a node t in a decision tree</a:t>
            </a:r>
            <a:endParaRPr b="0" lang="pt-BR" sz="25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59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r>
              <a:rPr b="1" lang="pt-BR" sz="259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HuntAlgorithm</a:t>
            </a: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(Decision tree T, Dataset Dt)</a:t>
            </a:r>
            <a:endParaRPr b="0" lang="pt-BR" sz="2590" spc="-1" strike="noStrike">
              <a:latin typeface="Arial"/>
            </a:endParaRPr>
          </a:p>
          <a:p>
            <a:pPr marL="501840" indent="-500400">
              <a:lnSpc>
                <a:spcPct val="100000"/>
              </a:lnSpc>
              <a:spcBef>
                <a:spcPts val="2100"/>
              </a:spcBef>
              <a:buClr>
                <a:srgbClr val="4c8945"/>
              </a:buClr>
              <a:buFont typeface="Avenir Next Regular"/>
              <a:buAutoNum type="arabicPeriod"/>
            </a:pPr>
            <a:r>
              <a:rPr b="0" lang="pt-BR" sz="259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If Dt is pure, create a decision node with the corresponding label and return that node. </a:t>
            </a:r>
            <a:endParaRPr b="0" lang="pt-BR" sz="2590" spc="-1" strike="noStrike">
              <a:latin typeface="Arial"/>
            </a:endParaRPr>
          </a:p>
          <a:p>
            <a:pPr marL="501840" indent="-500400">
              <a:lnSpc>
                <a:spcPct val="100000"/>
              </a:lnSpc>
              <a:spcBef>
                <a:spcPts val="2100"/>
              </a:spcBef>
              <a:buClr>
                <a:srgbClr val="4c8945"/>
              </a:buClr>
              <a:buFont typeface="Avenir Next Regular"/>
              <a:buAutoNum type="arabicPeriod"/>
            </a:pPr>
            <a:r>
              <a:rPr b="0" lang="pt-BR" sz="259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Otherwise </a:t>
            </a:r>
            <a:endParaRPr b="0" lang="pt-BR" sz="2590" spc="-1" strike="noStrike">
              <a:latin typeface="Arial"/>
            </a:endParaRPr>
          </a:p>
          <a:p>
            <a:pPr lvl="1" marL="1003680" indent="-500400">
              <a:lnSpc>
                <a:spcPct val="100000"/>
              </a:lnSpc>
              <a:spcBef>
                <a:spcPts val="2100"/>
              </a:spcBef>
              <a:buClr>
                <a:srgbClr val="4c8945"/>
              </a:buClr>
              <a:buFont typeface="Avenir Next Regular"/>
              <a:buAutoNum type="arabicPeriod"/>
            </a:pPr>
            <a:r>
              <a:rPr b="0" lang="pt-BR" sz="259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Partition Dt into two datasets Dt1 and Dt2</a:t>
            </a:r>
            <a:endParaRPr b="0" lang="pt-BR" sz="2590" spc="-1" strike="noStrike">
              <a:latin typeface="Arial"/>
            </a:endParaRPr>
          </a:p>
          <a:p>
            <a:pPr lvl="1" marL="1003680" indent="-500400">
              <a:lnSpc>
                <a:spcPct val="100000"/>
              </a:lnSpc>
              <a:spcBef>
                <a:spcPts val="2100"/>
              </a:spcBef>
              <a:buClr>
                <a:srgbClr val="4c8945"/>
              </a:buClr>
              <a:buFont typeface="Avenir Next Regular"/>
              <a:buAutoNum type="arabicPeriod"/>
            </a:pPr>
            <a:r>
              <a:rPr b="0" lang="pt-BR" sz="259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Create a left child node Hunt (T, Dt1) and a right child node Hunt (T, Dt2)</a:t>
            </a:r>
            <a:endParaRPr b="0" lang="pt-BR" sz="2590" spc="-1" strike="noStrike">
              <a:latin typeface="Arial"/>
            </a:endParaRPr>
          </a:p>
        </p:txBody>
      </p:sp>
      <p:sp>
        <p:nvSpPr>
          <p:cNvPr id="62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hunt’s algorithm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Hunt’s algorithm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631" name="Table 2"/>
          <p:cNvGraphicFramePr/>
          <p:nvPr/>
        </p:nvGraphicFramePr>
        <p:xfrm>
          <a:off x="564840" y="1719360"/>
          <a:ext cx="7210800" cy="7640280"/>
        </p:xfrm>
        <a:graphic>
          <a:graphicData uri="http://schemas.openxmlformats.org/drawingml/2006/table">
            <a:tbl>
              <a:tblPr/>
              <a:tblGrid>
                <a:gridCol w="1801800"/>
                <a:gridCol w="1801800"/>
                <a:gridCol w="1801800"/>
                <a:gridCol w="1805760"/>
              </a:tblGrid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125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60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944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962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32" name="CustomShape 3"/>
          <p:cNvSpPr/>
          <p:nvPr/>
        </p:nvSpPr>
        <p:spPr>
          <a:xfrm>
            <a:off x="8786160" y="1872000"/>
            <a:ext cx="860760" cy="8607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Y=0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hunt’s algorithm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634" name="Group 2"/>
          <p:cNvGrpSpPr/>
          <p:nvPr/>
        </p:nvGrpSpPr>
        <p:grpSpPr>
          <a:xfrm>
            <a:off x="2701440" y="1468440"/>
            <a:ext cx="8526600" cy="4534920"/>
            <a:chOff x="2701440" y="1468440"/>
            <a:chExt cx="8526600" cy="4534920"/>
          </a:xfrm>
        </p:grpSpPr>
        <p:sp>
          <p:nvSpPr>
            <p:cNvPr id="635" name="CustomShape 3"/>
            <p:cNvSpPr/>
            <p:nvPr/>
          </p:nvSpPr>
          <p:spPr>
            <a:xfrm>
              <a:off x="5914800" y="166284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36" name="CustomShape 4"/>
            <p:cNvSpPr/>
            <p:nvPr/>
          </p:nvSpPr>
          <p:spPr>
            <a:xfrm>
              <a:off x="2701440" y="360252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37" name="CustomShape 5"/>
            <p:cNvSpPr/>
            <p:nvPr/>
          </p:nvSpPr>
          <p:spPr>
            <a:xfrm>
              <a:off x="9783720" y="251208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38" name="Line 6"/>
            <p:cNvSpPr/>
            <p:nvPr/>
          </p:nvSpPr>
          <p:spPr>
            <a:xfrm>
              <a:off x="2876040" y="473364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39" name="Line 7"/>
            <p:cNvSpPr/>
            <p:nvPr/>
          </p:nvSpPr>
          <p:spPr>
            <a:xfrm>
              <a:off x="9957960" y="36050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3/7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0" name="CustomShape 8"/>
            <p:cNvSpPr/>
            <p:nvPr/>
          </p:nvSpPr>
          <p:spPr>
            <a:xfrm flipV="1">
              <a:off x="3132720" y="2090880"/>
              <a:ext cx="3211920" cy="193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9"/>
            <p:cNvSpPr/>
            <p:nvPr/>
          </p:nvSpPr>
          <p:spPr>
            <a:xfrm>
              <a:off x="6345720" y="2093760"/>
              <a:ext cx="3867120" cy="847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Line 10"/>
            <p:cNvSpPr/>
            <p:nvPr/>
          </p:nvSpPr>
          <p:spPr>
            <a:xfrm>
              <a:off x="3786480" y="27824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3" name="Line 11"/>
            <p:cNvSpPr/>
            <p:nvPr/>
          </p:nvSpPr>
          <p:spPr>
            <a:xfrm>
              <a:off x="8918640" y="218412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44" name="Line 12"/>
            <p:cNvSpPr/>
            <p:nvPr/>
          </p:nvSpPr>
          <p:spPr>
            <a:xfrm>
              <a:off x="6140520" y="14684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T2</a:t>
              </a:r>
              <a:endParaRPr b="0" lang="pt-BR" sz="2000" spc="-1" strike="noStrike">
                <a:latin typeface="Arial"/>
              </a:endParaRPr>
            </a:p>
          </p:txBody>
        </p:sp>
      </p:grpSp>
      <p:graphicFrame>
        <p:nvGraphicFramePr>
          <p:cNvPr id="645" name="Table 13"/>
          <p:cNvGraphicFramePr/>
          <p:nvPr/>
        </p:nvGraphicFramePr>
        <p:xfrm>
          <a:off x="1318320" y="5713200"/>
          <a:ext cx="4441680" cy="4131720"/>
        </p:xfrm>
        <a:graphic>
          <a:graphicData uri="http://schemas.openxmlformats.org/drawingml/2006/table">
            <a:tbl>
              <a:tblPr/>
              <a:tblGrid>
                <a:gridCol w="1109880"/>
                <a:gridCol w="1109880"/>
                <a:gridCol w="1109880"/>
                <a:gridCol w="1112040"/>
              </a:tblGrid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125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120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220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46" name="Table 14"/>
          <p:cNvGraphicFramePr/>
          <p:nvPr/>
        </p:nvGraphicFramePr>
        <p:xfrm>
          <a:off x="8352000" y="3904560"/>
          <a:ext cx="4008960" cy="5603400"/>
        </p:xfrm>
        <a:graphic>
          <a:graphicData uri="http://schemas.openxmlformats.org/drawingml/2006/table">
            <a:tbl>
              <a:tblPr/>
              <a:tblGrid>
                <a:gridCol w="1001880"/>
                <a:gridCol w="1001880"/>
                <a:gridCol w="1001880"/>
                <a:gridCol w="1003320"/>
              </a:tblGrid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60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85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hunt’s algorithm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648" name="Group 2"/>
          <p:cNvGrpSpPr/>
          <p:nvPr/>
        </p:nvGrpSpPr>
        <p:grpSpPr>
          <a:xfrm>
            <a:off x="2807280" y="2256120"/>
            <a:ext cx="9380880" cy="4888440"/>
            <a:chOff x="2807280" y="2256120"/>
            <a:chExt cx="9380880" cy="4888440"/>
          </a:xfrm>
        </p:grpSpPr>
        <p:sp>
          <p:nvSpPr>
            <p:cNvPr id="649" name="CustomShape 3"/>
            <p:cNvSpPr/>
            <p:nvPr/>
          </p:nvSpPr>
          <p:spPr>
            <a:xfrm>
              <a:off x="5653800" y="244728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50" name="CustomShape 4"/>
            <p:cNvSpPr/>
            <p:nvPr/>
          </p:nvSpPr>
          <p:spPr>
            <a:xfrm>
              <a:off x="2807280" y="360612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51" name="CustomShape 5"/>
            <p:cNvSpPr/>
            <p:nvPr/>
          </p:nvSpPr>
          <p:spPr>
            <a:xfrm>
              <a:off x="10793160" y="473904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52" name="Line 6"/>
            <p:cNvSpPr/>
            <p:nvPr/>
          </p:nvSpPr>
          <p:spPr>
            <a:xfrm>
              <a:off x="2916720" y="4748400"/>
              <a:ext cx="127116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3" name="Line 7"/>
            <p:cNvSpPr/>
            <p:nvPr/>
          </p:nvSpPr>
          <p:spPr>
            <a:xfrm>
              <a:off x="10903680" y="58748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4" name="CustomShape 8"/>
            <p:cNvSpPr/>
            <p:nvPr/>
          </p:nvSpPr>
          <p:spPr>
            <a:xfrm flipV="1">
              <a:off x="3238200" y="2875320"/>
              <a:ext cx="2845080" cy="115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5" name="CustomShape 9"/>
            <p:cNvSpPr/>
            <p:nvPr/>
          </p:nvSpPr>
          <p:spPr>
            <a:xfrm>
              <a:off x="6084720" y="2878200"/>
              <a:ext cx="3286440" cy="66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Line 10"/>
            <p:cNvSpPr/>
            <p:nvPr/>
          </p:nvSpPr>
          <p:spPr>
            <a:xfrm>
              <a:off x="4192920" y="29854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7" name="Line 11"/>
            <p:cNvSpPr/>
            <p:nvPr/>
          </p:nvSpPr>
          <p:spPr>
            <a:xfrm>
              <a:off x="6825600" y="3132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8" name="Line 12"/>
            <p:cNvSpPr/>
            <p:nvPr/>
          </p:nvSpPr>
          <p:spPr>
            <a:xfrm>
              <a:off x="5879520" y="22561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T3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9" name="CustomShape 13"/>
            <p:cNvSpPr/>
            <p:nvPr/>
          </p:nvSpPr>
          <p:spPr>
            <a:xfrm>
              <a:off x="8941680" y="3112200"/>
              <a:ext cx="860760" cy="8607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X2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60" name="CustomShape 14"/>
            <p:cNvSpPr/>
            <p:nvPr/>
          </p:nvSpPr>
          <p:spPr>
            <a:xfrm>
              <a:off x="5983920" y="4739040"/>
              <a:ext cx="860760" cy="86076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 Bold"/>
                  <a:ea typeface="DIN Condensed Bold"/>
                </a:rPr>
                <a:t>Y=1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61" name="Line 15"/>
            <p:cNvSpPr/>
            <p:nvPr/>
          </p:nvSpPr>
          <p:spPr>
            <a:xfrm>
              <a:off x="6094440" y="58748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2" name="CustomShape 16"/>
            <p:cNvSpPr/>
            <p:nvPr/>
          </p:nvSpPr>
          <p:spPr>
            <a:xfrm flipV="1">
              <a:off x="6415200" y="3540240"/>
              <a:ext cx="2956320" cy="162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17"/>
            <p:cNvSpPr/>
            <p:nvPr/>
          </p:nvSpPr>
          <p:spPr>
            <a:xfrm>
              <a:off x="9372960" y="3543120"/>
              <a:ext cx="1850040" cy="162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0760">
              <a:solidFill>
                <a:srgbClr val="747676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4" name="Line 18"/>
            <p:cNvSpPr/>
            <p:nvPr/>
          </p:nvSpPr>
          <p:spPr>
            <a:xfrm>
              <a:off x="10918080" y="39704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=0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5" name="Line 19"/>
            <p:cNvSpPr/>
            <p:nvPr/>
          </p:nvSpPr>
          <p:spPr>
            <a:xfrm>
              <a:off x="7408800" y="41889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≠</a:t>
              </a: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</a:t>
              </a:r>
              <a:endParaRPr b="0" lang="pt-BR" sz="2000" spc="-1" strike="noStrike">
                <a:latin typeface="Arial"/>
              </a:endParaRPr>
            </a:p>
          </p:txBody>
        </p:sp>
      </p:grpSp>
      <p:graphicFrame>
        <p:nvGraphicFramePr>
          <p:cNvPr id="666" name="Table 20"/>
          <p:cNvGraphicFramePr/>
          <p:nvPr/>
        </p:nvGraphicFramePr>
        <p:xfrm>
          <a:off x="648000" y="5159880"/>
          <a:ext cx="4018680" cy="4131720"/>
        </p:xfrm>
        <a:graphic>
          <a:graphicData uri="http://schemas.openxmlformats.org/drawingml/2006/table">
            <a:tbl>
              <a:tblPr/>
              <a:tblGrid>
                <a:gridCol w="1004400"/>
                <a:gridCol w="1004400"/>
                <a:gridCol w="1004400"/>
                <a:gridCol w="1005480"/>
              </a:tblGrid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125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120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220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67" name="Table 21"/>
          <p:cNvGraphicFramePr/>
          <p:nvPr/>
        </p:nvGraphicFramePr>
        <p:xfrm>
          <a:off x="5079600" y="6136200"/>
          <a:ext cx="3722760" cy="3315240"/>
        </p:xfrm>
        <a:graphic>
          <a:graphicData uri="http://schemas.openxmlformats.org/drawingml/2006/table">
            <a:tbl>
              <a:tblPr/>
              <a:tblGrid>
                <a:gridCol w="930600"/>
                <a:gridCol w="930600"/>
                <a:gridCol w="930600"/>
                <a:gridCol w="931320"/>
              </a:tblGrid>
              <a:tr h="6631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6631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631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631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85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631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8" name="Table 22"/>
          <p:cNvGraphicFramePr/>
          <p:nvPr/>
        </p:nvGraphicFramePr>
        <p:xfrm>
          <a:off x="9000000" y="6160680"/>
          <a:ext cx="3944520" cy="3067560"/>
        </p:xfrm>
        <a:graphic>
          <a:graphicData uri="http://schemas.openxmlformats.org/drawingml/2006/table">
            <a:tbl>
              <a:tblPr/>
              <a:tblGrid>
                <a:gridCol w="985680"/>
                <a:gridCol w="985680"/>
                <a:gridCol w="985680"/>
                <a:gridCol w="987480"/>
              </a:tblGrid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166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60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hunt’s algorithm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670" name="Table 2"/>
          <p:cNvGraphicFramePr/>
          <p:nvPr/>
        </p:nvGraphicFramePr>
        <p:xfrm>
          <a:off x="489240" y="1623240"/>
          <a:ext cx="4421520" cy="7304400"/>
        </p:xfrm>
        <a:graphic>
          <a:graphicData uri="http://schemas.openxmlformats.org/drawingml/2006/table">
            <a:tbl>
              <a:tblPr/>
              <a:tblGrid>
                <a:gridCol w="1105200"/>
                <a:gridCol w="1105200"/>
                <a:gridCol w="1105200"/>
                <a:gridCol w="1106280"/>
              </a:tblGrid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X3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Y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716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125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16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70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16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120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60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716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220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85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75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6339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90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71" name="CustomShape 3"/>
          <p:cNvSpPr/>
          <p:nvPr/>
        </p:nvSpPr>
        <p:spPr>
          <a:xfrm>
            <a:off x="7686720" y="2985120"/>
            <a:ext cx="860760" cy="8607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X1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2" name="CustomShape 4"/>
          <p:cNvSpPr/>
          <p:nvPr/>
        </p:nvSpPr>
        <p:spPr>
          <a:xfrm>
            <a:off x="5550480" y="3943800"/>
            <a:ext cx="860760" cy="8607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Y=0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3" name="CustomShape 5"/>
          <p:cNvSpPr/>
          <p:nvPr/>
        </p:nvSpPr>
        <p:spPr>
          <a:xfrm>
            <a:off x="10452960" y="5433480"/>
            <a:ext cx="860760" cy="8607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Y=1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4" name="CustomShape 6"/>
          <p:cNvSpPr/>
          <p:nvPr/>
        </p:nvSpPr>
        <p:spPr>
          <a:xfrm>
            <a:off x="5661720" y="4838400"/>
            <a:ext cx="5101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0/3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75" name="CustomShape 7"/>
          <p:cNvSpPr/>
          <p:nvPr/>
        </p:nvSpPr>
        <p:spPr>
          <a:xfrm>
            <a:off x="10564560" y="6298200"/>
            <a:ext cx="5101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0/3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76" name="CustomShape 8"/>
          <p:cNvSpPr/>
          <p:nvPr/>
        </p:nvSpPr>
        <p:spPr>
          <a:xfrm flipV="1">
            <a:off x="5981400" y="3413520"/>
            <a:ext cx="2135160" cy="95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9"/>
          <p:cNvSpPr/>
          <p:nvPr/>
        </p:nvSpPr>
        <p:spPr>
          <a:xfrm>
            <a:off x="8118000" y="3416400"/>
            <a:ext cx="1310400" cy="109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22222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10"/>
          <p:cNvSpPr/>
          <p:nvPr/>
        </p:nvSpPr>
        <p:spPr>
          <a:xfrm>
            <a:off x="6474960" y="3212280"/>
            <a:ext cx="4759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79" name="CustomShape 11"/>
          <p:cNvSpPr/>
          <p:nvPr/>
        </p:nvSpPr>
        <p:spPr>
          <a:xfrm>
            <a:off x="8964000" y="3212280"/>
            <a:ext cx="4759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0" name="CustomShape 12"/>
          <p:cNvSpPr/>
          <p:nvPr/>
        </p:nvSpPr>
        <p:spPr>
          <a:xfrm>
            <a:off x="7880040" y="2584440"/>
            <a:ext cx="4183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1" name="CustomShape 13"/>
          <p:cNvSpPr/>
          <p:nvPr/>
        </p:nvSpPr>
        <p:spPr>
          <a:xfrm>
            <a:off x="8998920" y="4077360"/>
            <a:ext cx="860760" cy="8607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X2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2" name="CustomShape 14"/>
          <p:cNvSpPr/>
          <p:nvPr/>
        </p:nvSpPr>
        <p:spPr>
          <a:xfrm>
            <a:off x="6282360" y="6869880"/>
            <a:ext cx="860760" cy="8607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Y=0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3" name="CustomShape 15"/>
          <p:cNvSpPr/>
          <p:nvPr/>
        </p:nvSpPr>
        <p:spPr>
          <a:xfrm>
            <a:off x="6393600" y="7828200"/>
            <a:ext cx="5101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0/1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4" name="CustomShape 16"/>
          <p:cNvSpPr/>
          <p:nvPr/>
        </p:nvSpPr>
        <p:spPr>
          <a:xfrm flipV="1">
            <a:off x="7574040" y="4505400"/>
            <a:ext cx="1854360" cy="158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22222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17"/>
          <p:cNvSpPr/>
          <p:nvPr/>
        </p:nvSpPr>
        <p:spPr>
          <a:xfrm>
            <a:off x="9429840" y="4508280"/>
            <a:ext cx="1452960" cy="135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18"/>
          <p:cNvSpPr/>
          <p:nvPr/>
        </p:nvSpPr>
        <p:spPr>
          <a:xfrm>
            <a:off x="10684440" y="4706640"/>
            <a:ext cx="4759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7" name="CustomShape 19"/>
          <p:cNvSpPr/>
          <p:nvPr/>
        </p:nvSpPr>
        <p:spPr>
          <a:xfrm>
            <a:off x="7851240" y="4672800"/>
            <a:ext cx="4762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≠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8" name="CustomShape 20"/>
          <p:cNvSpPr/>
          <p:nvPr/>
        </p:nvSpPr>
        <p:spPr>
          <a:xfrm>
            <a:off x="7142760" y="5664960"/>
            <a:ext cx="860760" cy="8607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X3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9" name="CustomShape 21"/>
          <p:cNvSpPr/>
          <p:nvPr/>
        </p:nvSpPr>
        <p:spPr>
          <a:xfrm>
            <a:off x="7946280" y="6869880"/>
            <a:ext cx="860760" cy="8607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Y=1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0" name="CustomShape 22"/>
          <p:cNvSpPr/>
          <p:nvPr/>
        </p:nvSpPr>
        <p:spPr>
          <a:xfrm>
            <a:off x="8057880" y="7828200"/>
            <a:ext cx="5101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0/3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91" name="CustomShape 23"/>
          <p:cNvSpPr/>
          <p:nvPr/>
        </p:nvSpPr>
        <p:spPr>
          <a:xfrm flipV="1">
            <a:off x="6713280" y="6094440"/>
            <a:ext cx="859320" cy="120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4"/>
          <p:cNvSpPr/>
          <p:nvPr/>
        </p:nvSpPr>
        <p:spPr>
          <a:xfrm>
            <a:off x="7574040" y="6095880"/>
            <a:ext cx="802080" cy="120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rgbClr val="74767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25"/>
          <p:cNvSpPr/>
          <p:nvPr/>
        </p:nvSpPr>
        <p:spPr>
          <a:xfrm>
            <a:off x="6183720" y="6103800"/>
            <a:ext cx="6375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&lt;80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94" name="CustomShape 26"/>
          <p:cNvSpPr/>
          <p:nvPr/>
        </p:nvSpPr>
        <p:spPr>
          <a:xfrm>
            <a:off x="8203320" y="5965200"/>
            <a:ext cx="6375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≥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80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Selecting attributes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696" name="CustomShape 2"/>
          <p:cNvSpPr/>
          <p:nvPr/>
        </p:nvSpPr>
        <p:spPr>
          <a:xfrm>
            <a:off x="3282480" y="3365640"/>
            <a:ext cx="6438240" cy="411300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3"/>
          <p:cNvSpPr/>
          <p:nvPr/>
        </p:nvSpPr>
        <p:spPr>
          <a:xfrm>
            <a:off x="3848040" y="3934080"/>
            <a:ext cx="534960" cy="53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4"/>
          <p:cNvSpPr/>
          <p:nvPr/>
        </p:nvSpPr>
        <p:spPr>
          <a:xfrm>
            <a:off x="4711680" y="5154480"/>
            <a:ext cx="534960" cy="53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5"/>
          <p:cNvSpPr/>
          <p:nvPr/>
        </p:nvSpPr>
        <p:spPr>
          <a:xfrm>
            <a:off x="3695760" y="5851800"/>
            <a:ext cx="534960" cy="53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6"/>
          <p:cNvSpPr/>
          <p:nvPr/>
        </p:nvSpPr>
        <p:spPr>
          <a:xfrm>
            <a:off x="5753160" y="6461280"/>
            <a:ext cx="534960" cy="53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7"/>
          <p:cNvSpPr/>
          <p:nvPr/>
        </p:nvSpPr>
        <p:spPr>
          <a:xfrm>
            <a:off x="6666480" y="4392720"/>
            <a:ext cx="534960" cy="5349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8"/>
          <p:cNvSpPr/>
          <p:nvPr/>
        </p:nvSpPr>
        <p:spPr>
          <a:xfrm>
            <a:off x="8572680" y="3527640"/>
            <a:ext cx="534960" cy="5349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9"/>
          <p:cNvSpPr/>
          <p:nvPr/>
        </p:nvSpPr>
        <p:spPr>
          <a:xfrm>
            <a:off x="8229600" y="4748400"/>
            <a:ext cx="534960" cy="53496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0"/>
          <p:cNvSpPr/>
          <p:nvPr/>
        </p:nvSpPr>
        <p:spPr>
          <a:xfrm>
            <a:off x="6226920" y="7530480"/>
            <a:ext cx="4363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X1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5" name="CustomShape 11"/>
          <p:cNvSpPr/>
          <p:nvPr/>
        </p:nvSpPr>
        <p:spPr>
          <a:xfrm>
            <a:off x="2743200" y="5091840"/>
            <a:ext cx="4363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X2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6" name="Line 12"/>
          <p:cNvSpPr/>
          <p:nvPr/>
        </p:nvSpPr>
        <p:spPr>
          <a:xfrm>
            <a:off x="2673360" y="7068960"/>
            <a:ext cx="7657560" cy="0"/>
          </a:xfrm>
          <a:prstGeom prst="line">
            <a:avLst/>
          </a:prstGeom>
          <a:ln w="50760">
            <a:solidFill>
              <a:srgbClr val="a8ab6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Line 13"/>
          <p:cNvSpPr/>
          <p:nvPr/>
        </p:nvSpPr>
        <p:spPr>
          <a:xfrm>
            <a:off x="2723760" y="7372080"/>
            <a:ext cx="0" cy="723960"/>
          </a:xfrm>
          <a:prstGeom prst="line">
            <a:avLst/>
          </a:prstGeom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Line 14"/>
          <p:cNvSpPr/>
          <p:nvPr/>
        </p:nvSpPr>
        <p:spPr>
          <a:xfrm>
            <a:off x="2723760" y="6127560"/>
            <a:ext cx="0" cy="723960"/>
          </a:xfrm>
          <a:prstGeom prst="line">
            <a:avLst/>
          </a:prstGeom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9" name="Group 15"/>
          <p:cNvGrpSpPr/>
          <p:nvPr/>
        </p:nvGrpSpPr>
        <p:grpSpPr>
          <a:xfrm>
            <a:off x="11159280" y="8574840"/>
            <a:ext cx="1965960" cy="1776600"/>
            <a:chOff x="11159280" y="8574840"/>
            <a:chExt cx="1965960" cy="1776600"/>
          </a:xfrm>
        </p:grpSpPr>
        <p:sp>
          <p:nvSpPr>
            <p:cNvPr id="710" name="Line 16"/>
            <p:cNvSpPr/>
            <p:nvPr/>
          </p:nvSpPr>
          <p:spPr>
            <a:xfrm>
              <a:off x="11163960" y="9081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11" name="CustomShape 17"/>
            <p:cNvSpPr/>
            <p:nvPr/>
          </p:nvSpPr>
          <p:spPr>
            <a:xfrm>
              <a:off x="11159280" y="85748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18"/>
            <p:cNvSpPr/>
            <p:nvPr/>
          </p:nvSpPr>
          <p:spPr>
            <a:xfrm>
              <a:off x="11464200" y="85748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Line 19"/>
            <p:cNvSpPr/>
            <p:nvPr/>
          </p:nvSpPr>
          <p:spPr>
            <a:xfrm>
              <a:off x="11855520" y="90813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14" name="CustomShape 20"/>
            <p:cNvSpPr/>
            <p:nvPr/>
          </p:nvSpPr>
          <p:spPr>
            <a:xfrm>
              <a:off x="11850840" y="85748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21"/>
            <p:cNvSpPr/>
            <p:nvPr/>
          </p:nvSpPr>
          <p:spPr>
            <a:xfrm>
              <a:off x="12155400" y="85748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6" name="CustomShape 22"/>
          <p:cNvSpPr/>
          <p:nvPr/>
        </p:nvSpPr>
        <p:spPr>
          <a:xfrm>
            <a:off x="6632640" y="2074680"/>
            <a:ext cx="3463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Splitting on X2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717" name="Group 23"/>
          <p:cNvGrpSpPr/>
          <p:nvPr/>
        </p:nvGrpSpPr>
        <p:grpSpPr>
          <a:xfrm>
            <a:off x="11134080" y="6648120"/>
            <a:ext cx="1965960" cy="1776600"/>
            <a:chOff x="11134080" y="6648120"/>
            <a:chExt cx="1965960" cy="1776600"/>
          </a:xfrm>
        </p:grpSpPr>
        <p:sp>
          <p:nvSpPr>
            <p:cNvPr id="718" name="Line 24"/>
            <p:cNvSpPr/>
            <p:nvPr/>
          </p:nvSpPr>
          <p:spPr>
            <a:xfrm>
              <a:off x="11138760" y="715464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2/0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19" name="CustomShape 25"/>
            <p:cNvSpPr/>
            <p:nvPr/>
          </p:nvSpPr>
          <p:spPr>
            <a:xfrm>
              <a:off x="11134080" y="66481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26"/>
            <p:cNvSpPr/>
            <p:nvPr/>
          </p:nvSpPr>
          <p:spPr>
            <a:xfrm>
              <a:off x="11438640" y="66481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Line 27"/>
            <p:cNvSpPr/>
            <p:nvPr/>
          </p:nvSpPr>
          <p:spPr>
            <a:xfrm>
              <a:off x="11829960" y="71546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2/3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22" name="CustomShape 28"/>
            <p:cNvSpPr/>
            <p:nvPr/>
          </p:nvSpPr>
          <p:spPr>
            <a:xfrm>
              <a:off x="11825280" y="66481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29"/>
            <p:cNvSpPr/>
            <p:nvPr/>
          </p:nvSpPr>
          <p:spPr>
            <a:xfrm>
              <a:off x="12130200" y="66481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4" name="Group 30"/>
          <p:cNvGrpSpPr/>
          <p:nvPr/>
        </p:nvGrpSpPr>
        <p:grpSpPr>
          <a:xfrm>
            <a:off x="11108520" y="4721400"/>
            <a:ext cx="1965960" cy="1776600"/>
            <a:chOff x="11108520" y="4721400"/>
            <a:chExt cx="1965960" cy="1776600"/>
          </a:xfrm>
        </p:grpSpPr>
        <p:sp>
          <p:nvSpPr>
            <p:cNvPr id="725" name="Line 31"/>
            <p:cNvSpPr/>
            <p:nvPr/>
          </p:nvSpPr>
          <p:spPr>
            <a:xfrm>
              <a:off x="11113200" y="52279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26" name="CustomShape 32"/>
            <p:cNvSpPr/>
            <p:nvPr/>
          </p:nvSpPr>
          <p:spPr>
            <a:xfrm>
              <a:off x="11108520" y="472140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33"/>
            <p:cNvSpPr/>
            <p:nvPr/>
          </p:nvSpPr>
          <p:spPr>
            <a:xfrm>
              <a:off x="11413440" y="472140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Line 34"/>
            <p:cNvSpPr/>
            <p:nvPr/>
          </p:nvSpPr>
          <p:spPr>
            <a:xfrm>
              <a:off x="11804400" y="52279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29" name="CustomShape 35"/>
            <p:cNvSpPr/>
            <p:nvPr/>
          </p:nvSpPr>
          <p:spPr>
            <a:xfrm>
              <a:off x="11799720" y="472140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36"/>
            <p:cNvSpPr/>
            <p:nvPr/>
          </p:nvSpPr>
          <p:spPr>
            <a:xfrm>
              <a:off x="12104640" y="472140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1" name="Group 37"/>
          <p:cNvGrpSpPr/>
          <p:nvPr/>
        </p:nvGrpSpPr>
        <p:grpSpPr>
          <a:xfrm>
            <a:off x="11146680" y="7611480"/>
            <a:ext cx="1965960" cy="1776600"/>
            <a:chOff x="11146680" y="7611480"/>
            <a:chExt cx="1965960" cy="1776600"/>
          </a:xfrm>
        </p:grpSpPr>
        <p:sp>
          <p:nvSpPr>
            <p:cNvPr id="732" name="Line 38"/>
            <p:cNvSpPr/>
            <p:nvPr/>
          </p:nvSpPr>
          <p:spPr>
            <a:xfrm>
              <a:off x="11151360" y="81180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33" name="CustomShape 39"/>
            <p:cNvSpPr/>
            <p:nvPr/>
          </p:nvSpPr>
          <p:spPr>
            <a:xfrm>
              <a:off x="11146680" y="76114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40"/>
            <p:cNvSpPr/>
            <p:nvPr/>
          </p:nvSpPr>
          <p:spPr>
            <a:xfrm>
              <a:off x="11451600" y="76114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Line 41"/>
            <p:cNvSpPr/>
            <p:nvPr/>
          </p:nvSpPr>
          <p:spPr>
            <a:xfrm>
              <a:off x="11842560" y="81180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36" name="CustomShape 42"/>
            <p:cNvSpPr/>
            <p:nvPr/>
          </p:nvSpPr>
          <p:spPr>
            <a:xfrm>
              <a:off x="11837880" y="76114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43"/>
            <p:cNvSpPr/>
            <p:nvPr/>
          </p:nvSpPr>
          <p:spPr>
            <a:xfrm>
              <a:off x="12142800" y="76114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8" name="Group 44"/>
          <p:cNvGrpSpPr/>
          <p:nvPr/>
        </p:nvGrpSpPr>
        <p:grpSpPr>
          <a:xfrm>
            <a:off x="11121120" y="5684760"/>
            <a:ext cx="1965600" cy="1776600"/>
            <a:chOff x="11121120" y="5684760"/>
            <a:chExt cx="1965600" cy="1776600"/>
          </a:xfrm>
        </p:grpSpPr>
        <p:sp>
          <p:nvSpPr>
            <p:cNvPr id="739" name="Line 45"/>
            <p:cNvSpPr/>
            <p:nvPr/>
          </p:nvSpPr>
          <p:spPr>
            <a:xfrm>
              <a:off x="11125440" y="6191280"/>
              <a:ext cx="127044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0" name="CustomShape 46"/>
            <p:cNvSpPr/>
            <p:nvPr/>
          </p:nvSpPr>
          <p:spPr>
            <a:xfrm>
              <a:off x="11121120" y="568476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47"/>
            <p:cNvSpPr/>
            <p:nvPr/>
          </p:nvSpPr>
          <p:spPr>
            <a:xfrm>
              <a:off x="11426040" y="568476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Line 48"/>
            <p:cNvSpPr/>
            <p:nvPr/>
          </p:nvSpPr>
          <p:spPr>
            <a:xfrm>
              <a:off x="11817000" y="619128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3" name="CustomShape 49"/>
            <p:cNvSpPr/>
            <p:nvPr/>
          </p:nvSpPr>
          <p:spPr>
            <a:xfrm>
              <a:off x="11812680" y="568476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50"/>
            <p:cNvSpPr/>
            <p:nvPr/>
          </p:nvSpPr>
          <p:spPr>
            <a:xfrm>
              <a:off x="12117240" y="568476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5" name="Group 51"/>
          <p:cNvGrpSpPr/>
          <p:nvPr/>
        </p:nvGrpSpPr>
        <p:grpSpPr>
          <a:xfrm>
            <a:off x="11095920" y="3758040"/>
            <a:ext cx="1965960" cy="1776600"/>
            <a:chOff x="11095920" y="3758040"/>
            <a:chExt cx="1965960" cy="1776600"/>
          </a:xfrm>
        </p:grpSpPr>
        <p:sp>
          <p:nvSpPr>
            <p:cNvPr id="746" name="Line 52"/>
            <p:cNvSpPr/>
            <p:nvPr/>
          </p:nvSpPr>
          <p:spPr>
            <a:xfrm>
              <a:off x="11100600" y="42645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47" name="CustomShape 53"/>
            <p:cNvSpPr/>
            <p:nvPr/>
          </p:nvSpPr>
          <p:spPr>
            <a:xfrm>
              <a:off x="11095920" y="37580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54"/>
            <p:cNvSpPr/>
            <p:nvPr/>
          </p:nvSpPr>
          <p:spPr>
            <a:xfrm>
              <a:off x="11400480" y="37580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Line 55"/>
            <p:cNvSpPr/>
            <p:nvPr/>
          </p:nvSpPr>
          <p:spPr>
            <a:xfrm>
              <a:off x="11791800" y="42645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0" name="CustomShape 56"/>
            <p:cNvSpPr/>
            <p:nvPr/>
          </p:nvSpPr>
          <p:spPr>
            <a:xfrm>
              <a:off x="11787120" y="37580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57"/>
            <p:cNvSpPr/>
            <p:nvPr/>
          </p:nvSpPr>
          <p:spPr>
            <a:xfrm>
              <a:off x="12092040" y="37580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2" name="Group 58"/>
          <p:cNvGrpSpPr/>
          <p:nvPr/>
        </p:nvGrpSpPr>
        <p:grpSpPr>
          <a:xfrm>
            <a:off x="11083320" y="2794680"/>
            <a:ext cx="1965960" cy="1776240"/>
            <a:chOff x="11083320" y="2794680"/>
            <a:chExt cx="1965960" cy="1776240"/>
          </a:xfrm>
        </p:grpSpPr>
        <p:sp>
          <p:nvSpPr>
            <p:cNvPr id="753" name="Line 59"/>
            <p:cNvSpPr/>
            <p:nvPr/>
          </p:nvSpPr>
          <p:spPr>
            <a:xfrm>
              <a:off x="11086560" y="3301200"/>
              <a:ext cx="127116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4" name="CustomShape 60"/>
            <p:cNvSpPr/>
            <p:nvPr/>
          </p:nvSpPr>
          <p:spPr>
            <a:xfrm>
              <a:off x="11083320" y="27946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61"/>
            <p:cNvSpPr/>
            <p:nvPr/>
          </p:nvSpPr>
          <p:spPr>
            <a:xfrm>
              <a:off x="11387880" y="27946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Line 62"/>
            <p:cNvSpPr/>
            <p:nvPr/>
          </p:nvSpPr>
          <p:spPr>
            <a:xfrm>
              <a:off x="11778120" y="3301200"/>
              <a:ext cx="127116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57" name="CustomShape 63"/>
            <p:cNvSpPr/>
            <p:nvPr/>
          </p:nvSpPr>
          <p:spPr>
            <a:xfrm>
              <a:off x="11774520" y="27946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64"/>
            <p:cNvSpPr/>
            <p:nvPr/>
          </p:nvSpPr>
          <p:spPr>
            <a:xfrm>
              <a:off x="12079440" y="27946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9" name="Group 65"/>
          <p:cNvGrpSpPr/>
          <p:nvPr/>
        </p:nvGrpSpPr>
        <p:grpSpPr>
          <a:xfrm>
            <a:off x="11070360" y="1831320"/>
            <a:ext cx="1965960" cy="1776240"/>
            <a:chOff x="11070360" y="1831320"/>
            <a:chExt cx="1965960" cy="1776240"/>
          </a:xfrm>
        </p:grpSpPr>
        <p:sp>
          <p:nvSpPr>
            <p:cNvPr id="760" name="Line 66"/>
            <p:cNvSpPr/>
            <p:nvPr/>
          </p:nvSpPr>
          <p:spPr>
            <a:xfrm>
              <a:off x="11075040" y="23378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1" name="CustomShape 67"/>
            <p:cNvSpPr/>
            <p:nvPr/>
          </p:nvSpPr>
          <p:spPr>
            <a:xfrm>
              <a:off x="11070360" y="18313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68"/>
            <p:cNvSpPr/>
            <p:nvPr/>
          </p:nvSpPr>
          <p:spPr>
            <a:xfrm>
              <a:off x="11375280" y="18313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Line 69"/>
            <p:cNvSpPr/>
            <p:nvPr/>
          </p:nvSpPr>
          <p:spPr>
            <a:xfrm>
              <a:off x="11766600" y="233784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4" name="CustomShape 70"/>
            <p:cNvSpPr/>
            <p:nvPr/>
          </p:nvSpPr>
          <p:spPr>
            <a:xfrm>
              <a:off x="11761920" y="18313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71"/>
            <p:cNvSpPr/>
            <p:nvPr/>
          </p:nvSpPr>
          <p:spPr>
            <a:xfrm>
              <a:off x="12066480" y="18313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6" name="CustomShape 72"/>
          <p:cNvSpPr/>
          <p:nvPr/>
        </p:nvSpPr>
        <p:spPr>
          <a:xfrm>
            <a:off x="3076560" y="2074680"/>
            <a:ext cx="3463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Splitting on X1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67" name="Line 73"/>
          <p:cNvSpPr/>
          <p:nvPr/>
        </p:nvSpPr>
        <p:spPr>
          <a:xfrm flipV="1">
            <a:off x="3494880" y="2892240"/>
            <a:ext cx="0" cy="5060520"/>
          </a:xfrm>
          <a:prstGeom prst="line">
            <a:avLst/>
          </a:prstGeom>
          <a:ln w="50760">
            <a:solidFill>
              <a:srgbClr val="a8ab6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8" name="Group 74"/>
          <p:cNvGrpSpPr/>
          <p:nvPr/>
        </p:nvGrpSpPr>
        <p:grpSpPr>
          <a:xfrm>
            <a:off x="2551320" y="7734240"/>
            <a:ext cx="1887120" cy="0"/>
            <a:chOff x="2551320" y="7734240"/>
            <a:chExt cx="1887120" cy="0"/>
          </a:xfrm>
        </p:grpSpPr>
        <p:sp>
          <p:nvSpPr>
            <p:cNvPr id="769" name="Line 75"/>
            <p:cNvSpPr/>
            <p:nvPr/>
          </p:nvSpPr>
          <p:spPr>
            <a:xfrm>
              <a:off x="3793680" y="7734240"/>
              <a:ext cx="644760" cy="0"/>
            </a:xfrm>
            <a:prstGeom prst="line">
              <a:avLst/>
            </a:prstGeom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Line 76"/>
            <p:cNvSpPr/>
            <p:nvPr/>
          </p:nvSpPr>
          <p:spPr>
            <a:xfrm>
              <a:off x="2551320" y="7734240"/>
              <a:ext cx="644760" cy="0"/>
            </a:xfrm>
            <a:prstGeom prst="line">
              <a:avLst/>
            </a:prstGeom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1" name="Group 77"/>
          <p:cNvGrpSpPr/>
          <p:nvPr/>
        </p:nvGrpSpPr>
        <p:grpSpPr>
          <a:xfrm>
            <a:off x="631080" y="8574840"/>
            <a:ext cx="1965960" cy="1776600"/>
            <a:chOff x="631080" y="8574840"/>
            <a:chExt cx="1965960" cy="1776600"/>
          </a:xfrm>
        </p:grpSpPr>
        <p:sp>
          <p:nvSpPr>
            <p:cNvPr id="772" name="Line 78"/>
            <p:cNvSpPr/>
            <p:nvPr/>
          </p:nvSpPr>
          <p:spPr>
            <a:xfrm>
              <a:off x="635760" y="9081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3" name="CustomShape 79"/>
            <p:cNvSpPr/>
            <p:nvPr/>
          </p:nvSpPr>
          <p:spPr>
            <a:xfrm>
              <a:off x="631080" y="85748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80"/>
            <p:cNvSpPr/>
            <p:nvPr/>
          </p:nvSpPr>
          <p:spPr>
            <a:xfrm>
              <a:off x="936000" y="85748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Line 81"/>
            <p:cNvSpPr/>
            <p:nvPr/>
          </p:nvSpPr>
          <p:spPr>
            <a:xfrm>
              <a:off x="1326960" y="9081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6" name="CustomShape 82"/>
            <p:cNvSpPr/>
            <p:nvPr/>
          </p:nvSpPr>
          <p:spPr>
            <a:xfrm>
              <a:off x="1322280" y="85748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83"/>
            <p:cNvSpPr/>
            <p:nvPr/>
          </p:nvSpPr>
          <p:spPr>
            <a:xfrm>
              <a:off x="1627200" y="85748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8" name="Group 84"/>
          <p:cNvGrpSpPr/>
          <p:nvPr/>
        </p:nvGrpSpPr>
        <p:grpSpPr>
          <a:xfrm>
            <a:off x="628200" y="7611480"/>
            <a:ext cx="1965960" cy="1776600"/>
            <a:chOff x="628200" y="7611480"/>
            <a:chExt cx="1965960" cy="1776600"/>
          </a:xfrm>
        </p:grpSpPr>
        <p:sp>
          <p:nvSpPr>
            <p:cNvPr id="779" name="Line 85"/>
            <p:cNvSpPr/>
            <p:nvPr/>
          </p:nvSpPr>
          <p:spPr>
            <a:xfrm>
              <a:off x="632880" y="811800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80" name="CustomShape 86"/>
            <p:cNvSpPr/>
            <p:nvPr/>
          </p:nvSpPr>
          <p:spPr>
            <a:xfrm>
              <a:off x="628200" y="76114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87"/>
            <p:cNvSpPr/>
            <p:nvPr/>
          </p:nvSpPr>
          <p:spPr>
            <a:xfrm>
              <a:off x="932760" y="76114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Line 88"/>
            <p:cNvSpPr/>
            <p:nvPr/>
          </p:nvSpPr>
          <p:spPr>
            <a:xfrm>
              <a:off x="1324080" y="81180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83" name="CustomShape 89"/>
            <p:cNvSpPr/>
            <p:nvPr/>
          </p:nvSpPr>
          <p:spPr>
            <a:xfrm>
              <a:off x="1319400" y="76114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90"/>
            <p:cNvSpPr/>
            <p:nvPr/>
          </p:nvSpPr>
          <p:spPr>
            <a:xfrm>
              <a:off x="1624320" y="76114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5" name="Group 91"/>
          <p:cNvGrpSpPr/>
          <p:nvPr/>
        </p:nvGrpSpPr>
        <p:grpSpPr>
          <a:xfrm>
            <a:off x="624960" y="6648120"/>
            <a:ext cx="1965960" cy="1776600"/>
            <a:chOff x="624960" y="6648120"/>
            <a:chExt cx="1965960" cy="1776600"/>
          </a:xfrm>
        </p:grpSpPr>
        <p:sp>
          <p:nvSpPr>
            <p:cNvPr id="786" name="Line 92"/>
            <p:cNvSpPr/>
            <p:nvPr/>
          </p:nvSpPr>
          <p:spPr>
            <a:xfrm>
              <a:off x="629640" y="71546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2/0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87" name="CustomShape 93"/>
            <p:cNvSpPr/>
            <p:nvPr/>
          </p:nvSpPr>
          <p:spPr>
            <a:xfrm>
              <a:off x="624960" y="66481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94"/>
            <p:cNvSpPr/>
            <p:nvPr/>
          </p:nvSpPr>
          <p:spPr>
            <a:xfrm>
              <a:off x="929880" y="66481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Line 95"/>
            <p:cNvSpPr/>
            <p:nvPr/>
          </p:nvSpPr>
          <p:spPr>
            <a:xfrm>
              <a:off x="1321200" y="715464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2/3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0" name="CustomShape 96"/>
            <p:cNvSpPr/>
            <p:nvPr/>
          </p:nvSpPr>
          <p:spPr>
            <a:xfrm>
              <a:off x="1316520" y="66481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97"/>
            <p:cNvSpPr/>
            <p:nvPr/>
          </p:nvSpPr>
          <p:spPr>
            <a:xfrm>
              <a:off x="1621080" y="66481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2" name="Group 98"/>
          <p:cNvGrpSpPr/>
          <p:nvPr/>
        </p:nvGrpSpPr>
        <p:grpSpPr>
          <a:xfrm>
            <a:off x="622080" y="5684760"/>
            <a:ext cx="1965960" cy="1776600"/>
            <a:chOff x="622080" y="5684760"/>
            <a:chExt cx="1965960" cy="1776600"/>
          </a:xfrm>
        </p:grpSpPr>
        <p:sp>
          <p:nvSpPr>
            <p:cNvPr id="793" name="Line 99"/>
            <p:cNvSpPr/>
            <p:nvPr/>
          </p:nvSpPr>
          <p:spPr>
            <a:xfrm>
              <a:off x="626760" y="61912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4" name="CustomShape 100"/>
            <p:cNvSpPr/>
            <p:nvPr/>
          </p:nvSpPr>
          <p:spPr>
            <a:xfrm>
              <a:off x="622080" y="568476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101"/>
            <p:cNvSpPr/>
            <p:nvPr/>
          </p:nvSpPr>
          <p:spPr>
            <a:xfrm>
              <a:off x="927000" y="568476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Line 102"/>
            <p:cNvSpPr/>
            <p:nvPr/>
          </p:nvSpPr>
          <p:spPr>
            <a:xfrm>
              <a:off x="1317960" y="61912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97" name="CustomShape 103"/>
            <p:cNvSpPr/>
            <p:nvPr/>
          </p:nvSpPr>
          <p:spPr>
            <a:xfrm>
              <a:off x="1313280" y="568476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104"/>
            <p:cNvSpPr/>
            <p:nvPr/>
          </p:nvSpPr>
          <p:spPr>
            <a:xfrm>
              <a:off x="1618200" y="568476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9" name="Group 105"/>
          <p:cNvGrpSpPr/>
          <p:nvPr/>
        </p:nvGrpSpPr>
        <p:grpSpPr>
          <a:xfrm>
            <a:off x="619200" y="4721400"/>
            <a:ext cx="1965960" cy="1776600"/>
            <a:chOff x="619200" y="4721400"/>
            <a:chExt cx="1965960" cy="1776600"/>
          </a:xfrm>
        </p:grpSpPr>
        <p:sp>
          <p:nvSpPr>
            <p:cNvPr id="800" name="Line 106"/>
            <p:cNvSpPr/>
            <p:nvPr/>
          </p:nvSpPr>
          <p:spPr>
            <a:xfrm>
              <a:off x="623880" y="522792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01" name="CustomShape 107"/>
            <p:cNvSpPr/>
            <p:nvPr/>
          </p:nvSpPr>
          <p:spPr>
            <a:xfrm>
              <a:off x="619200" y="472140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108"/>
            <p:cNvSpPr/>
            <p:nvPr/>
          </p:nvSpPr>
          <p:spPr>
            <a:xfrm>
              <a:off x="923760" y="472140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Line 109"/>
            <p:cNvSpPr/>
            <p:nvPr/>
          </p:nvSpPr>
          <p:spPr>
            <a:xfrm>
              <a:off x="1315080" y="52279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04" name="CustomShape 110"/>
            <p:cNvSpPr/>
            <p:nvPr/>
          </p:nvSpPr>
          <p:spPr>
            <a:xfrm>
              <a:off x="1310400" y="472140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11"/>
            <p:cNvSpPr/>
            <p:nvPr/>
          </p:nvSpPr>
          <p:spPr>
            <a:xfrm>
              <a:off x="1615320" y="472140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6" name="Group 112"/>
          <p:cNvGrpSpPr/>
          <p:nvPr/>
        </p:nvGrpSpPr>
        <p:grpSpPr>
          <a:xfrm>
            <a:off x="615960" y="3758040"/>
            <a:ext cx="1965960" cy="1776600"/>
            <a:chOff x="615960" y="3758040"/>
            <a:chExt cx="1965960" cy="1776600"/>
          </a:xfrm>
        </p:grpSpPr>
        <p:sp>
          <p:nvSpPr>
            <p:cNvPr id="807" name="Line 113"/>
            <p:cNvSpPr/>
            <p:nvPr/>
          </p:nvSpPr>
          <p:spPr>
            <a:xfrm>
              <a:off x="619560" y="4264560"/>
              <a:ext cx="127116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08" name="CustomShape 114"/>
            <p:cNvSpPr/>
            <p:nvPr/>
          </p:nvSpPr>
          <p:spPr>
            <a:xfrm>
              <a:off x="615960" y="37580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15"/>
            <p:cNvSpPr/>
            <p:nvPr/>
          </p:nvSpPr>
          <p:spPr>
            <a:xfrm>
              <a:off x="920880" y="37580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Line 116"/>
            <p:cNvSpPr/>
            <p:nvPr/>
          </p:nvSpPr>
          <p:spPr>
            <a:xfrm>
              <a:off x="1312200" y="42645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1" name="CustomShape 117"/>
            <p:cNvSpPr/>
            <p:nvPr/>
          </p:nvSpPr>
          <p:spPr>
            <a:xfrm>
              <a:off x="1307520" y="375804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118"/>
            <p:cNvSpPr/>
            <p:nvPr/>
          </p:nvSpPr>
          <p:spPr>
            <a:xfrm>
              <a:off x="1612080" y="375804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3" name="Group 119"/>
          <p:cNvGrpSpPr/>
          <p:nvPr/>
        </p:nvGrpSpPr>
        <p:grpSpPr>
          <a:xfrm>
            <a:off x="613080" y="2794680"/>
            <a:ext cx="1965960" cy="1776240"/>
            <a:chOff x="613080" y="2794680"/>
            <a:chExt cx="1965960" cy="1776240"/>
          </a:xfrm>
        </p:grpSpPr>
        <p:sp>
          <p:nvSpPr>
            <p:cNvPr id="814" name="Line 120"/>
            <p:cNvSpPr/>
            <p:nvPr/>
          </p:nvSpPr>
          <p:spPr>
            <a:xfrm>
              <a:off x="616680" y="3301200"/>
              <a:ext cx="127116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5" name="CustomShape 121"/>
            <p:cNvSpPr/>
            <p:nvPr/>
          </p:nvSpPr>
          <p:spPr>
            <a:xfrm>
              <a:off x="613080" y="27946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122"/>
            <p:cNvSpPr/>
            <p:nvPr/>
          </p:nvSpPr>
          <p:spPr>
            <a:xfrm>
              <a:off x="918000" y="27946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Line 123"/>
            <p:cNvSpPr/>
            <p:nvPr/>
          </p:nvSpPr>
          <p:spPr>
            <a:xfrm>
              <a:off x="1308960" y="33012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8" name="CustomShape 124"/>
            <p:cNvSpPr/>
            <p:nvPr/>
          </p:nvSpPr>
          <p:spPr>
            <a:xfrm>
              <a:off x="1304280" y="27946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125"/>
            <p:cNvSpPr/>
            <p:nvPr/>
          </p:nvSpPr>
          <p:spPr>
            <a:xfrm>
              <a:off x="1609200" y="27946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0" name="Group 126"/>
          <p:cNvGrpSpPr/>
          <p:nvPr/>
        </p:nvGrpSpPr>
        <p:grpSpPr>
          <a:xfrm>
            <a:off x="610200" y="1831320"/>
            <a:ext cx="1965960" cy="1776240"/>
            <a:chOff x="610200" y="1831320"/>
            <a:chExt cx="1965960" cy="1776240"/>
          </a:xfrm>
        </p:grpSpPr>
        <p:sp>
          <p:nvSpPr>
            <p:cNvPr id="821" name="Line 127"/>
            <p:cNvSpPr/>
            <p:nvPr/>
          </p:nvSpPr>
          <p:spPr>
            <a:xfrm>
              <a:off x="613800" y="2337840"/>
              <a:ext cx="127080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4/3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22" name="CustomShape 128"/>
            <p:cNvSpPr/>
            <p:nvPr/>
          </p:nvSpPr>
          <p:spPr>
            <a:xfrm>
              <a:off x="610200" y="18313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129"/>
            <p:cNvSpPr/>
            <p:nvPr/>
          </p:nvSpPr>
          <p:spPr>
            <a:xfrm>
              <a:off x="914760" y="18313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Line 130"/>
            <p:cNvSpPr/>
            <p:nvPr/>
          </p:nvSpPr>
          <p:spPr>
            <a:xfrm>
              <a:off x="1306080" y="23378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25" name="CustomShape 131"/>
            <p:cNvSpPr/>
            <p:nvPr/>
          </p:nvSpPr>
          <p:spPr>
            <a:xfrm>
              <a:off x="1301400" y="183132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132"/>
            <p:cNvSpPr/>
            <p:nvPr/>
          </p:nvSpPr>
          <p:spPr>
            <a:xfrm>
              <a:off x="1606320" y="183132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7" name="CustomShape 133"/>
          <p:cNvSpPr/>
          <p:nvPr/>
        </p:nvSpPr>
        <p:spPr>
          <a:xfrm>
            <a:off x="10793160" y="5557320"/>
            <a:ext cx="1890000" cy="918360"/>
          </a:xfrm>
          <a:prstGeom prst="roundRect">
            <a:avLst>
              <a:gd name="adj" fmla="val 20712"/>
            </a:avLst>
          </a:prstGeom>
          <a:noFill/>
          <a:ln w="50760">
            <a:solidFill>
              <a:srgbClr val="b44c3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34"/>
          <p:cNvSpPr/>
          <p:nvPr/>
        </p:nvSpPr>
        <p:spPr>
          <a:xfrm>
            <a:off x="342000" y="4628520"/>
            <a:ext cx="1890000" cy="918360"/>
          </a:xfrm>
          <a:prstGeom prst="roundRect">
            <a:avLst>
              <a:gd name="adj" fmla="val 20712"/>
            </a:avLst>
          </a:prstGeom>
          <a:noFill/>
          <a:ln w="50760">
            <a:solidFill>
              <a:srgbClr val="b44c34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after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065104 E">
                                      <p:cBhvr>
                                        <p:cTn id="55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65104 L 0 -0.136245 E">
                                      <p:cBhvr>
                                        <p:cTn id="62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36245 C 0 -0.146958 0 -0.157671 0 -0.168383 C 0 -0.179096 0 -0.189808 0 -0.200521 E">
                                      <p:cBhvr>
                                        <p:cTn id="69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00521 L 0 -0.234789 E">
                                      <p:cBhvr>
                                        <p:cTn id="76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34789 L 0 -0.275869 E">
                                      <p:cBhvr>
                                        <p:cTn id="83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275869 L 0 -0.322029 E">
                                      <p:cBhvr>
                                        <p:cTn id="90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22029 L 0 -0.363667 E">
                                      <p:cBhvr>
                                        <p:cTn id="97" dur="10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afterEffect" fill="hold" presetClass="exit" presetID="2" presetSubtype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2917 0 E">
                                      <p:cBhvr>
                                        <p:cTn id="131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7 0 L 0.077748 0 E">
                                      <p:cBhvr>
                                        <p:cTn id="138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748 0 L 0.155496 0 E">
                                      <p:cBhvr>
                                        <p:cTn id="145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496 0 L 0.226607 0.000737 E">
                                      <p:cBhvr>
                                        <p:cTn id="152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607 0.000737 L 0.324582 0.002604 E">
                                      <p:cBhvr>
                                        <p:cTn id="159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4582 0.002604 L 0.398497 0.002604 E">
                                      <p:cBhvr>
                                        <p:cTn id="166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8497 0.002604 L 0.44094 0.002604 E">
                                      <p:cBhvr>
                                        <p:cTn id="173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xit" presetID="2" presetSubtype="2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anim calcmode="lin" valueType="num">
                                      <p:cBhvr additive="repl">
                                        <p:cTn id="180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7" dur="10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000"/>
                            </p:stCondLst>
                            <p:childTnLst>
                              <p:par>
                                <p:cTn id="18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1" dur="1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supervised Learning Problem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287" name="func.pdf" descr="func.pdf"/>
          <p:cNvPicPr/>
          <p:nvPr/>
        </p:nvPicPr>
        <p:blipFill>
          <a:blip r:embed="rId1"/>
          <a:stretch/>
        </p:blipFill>
        <p:spPr>
          <a:xfrm>
            <a:off x="83520" y="2079000"/>
            <a:ext cx="6399360" cy="6399360"/>
          </a:xfrm>
          <a:prstGeom prst="rect">
            <a:avLst/>
          </a:prstGeom>
          <a:ln w="12600">
            <a:noFill/>
          </a:ln>
        </p:spPr>
      </p:pic>
      <p:pic>
        <p:nvPicPr>
          <p:cNvPr id="288" name="Image" descr="Image"/>
          <p:cNvPicPr/>
          <p:nvPr/>
        </p:nvPicPr>
        <p:blipFill>
          <a:blip r:embed="rId2"/>
          <a:stretch/>
        </p:blipFill>
        <p:spPr>
          <a:xfrm>
            <a:off x="7983720" y="3863520"/>
            <a:ext cx="3490920" cy="417600"/>
          </a:xfrm>
          <a:prstGeom prst="rect">
            <a:avLst/>
          </a:prstGeom>
          <a:ln w="12600">
            <a:noFill/>
          </a:ln>
        </p:spPr>
      </p:pic>
      <p:sp>
        <p:nvSpPr>
          <p:cNvPr id="289" name="CustomShape 2"/>
          <p:cNvSpPr/>
          <p:nvPr/>
        </p:nvSpPr>
        <p:spPr>
          <a:xfrm>
            <a:off x="6812280" y="3060000"/>
            <a:ext cx="1270080" cy="48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Known: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786720" y="4825440"/>
            <a:ext cx="1660320" cy="48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Assumed: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6792840" y="6367680"/>
            <a:ext cx="1712160" cy="482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Objective:</a:t>
            </a:r>
            <a:endParaRPr b="0" lang="pt-BR" sz="2500" spc="-1" strike="noStrike">
              <a:latin typeface="Arial"/>
            </a:endParaRPr>
          </a:p>
        </p:txBody>
      </p:sp>
      <p:pic>
        <p:nvPicPr>
          <p:cNvPr id="292" name="Image" descr="Image"/>
          <p:cNvPicPr/>
          <p:nvPr/>
        </p:nvPicPr>
        <p:blipFill>
          <a:blip r:embed="rId3"/>
          <a:stretch/>
        </p:blipFill>
        <p:spPr>
          <a:xfrm>
            <a:off x="8510760" y="5650200"/>
            <a:ext cx="2436840" cy="417600"/>
          </a:xfrm>
          <a:prstGeom prst="rect">
            <a:avLst/>
          </a:prstGeom>
          <a:ln w="12600">
            <a:noFill/>
          </a:ln>
        </p:spPr>
      </p:pic>
      <p:pic>
        <p:nvPicPr>
          <p:cNvPr id="293" name="Image" descr="Image"/>
          <p:cNvPicPr/>
          <p:nvPr/>
        </p:nvPicPr>
        <p:blipFill>
          <a:blip r:embed="rId4"/>
          <a:stretch/>
        </p:blipFill>
        <p:spPr>
          <a:xfrm>
            <a:off x="8561880" y="6974280"/>
            <a:ext cx="2335320" cy="506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Requires a measure of “unbalancedness” of partition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Overall quality of a split is the weighted “unbalancedness” of the partitions it induces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Several metrics: Gini index, classification error, entropy, …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Entropy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83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SELECTING ATTRIBUTES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831" name="Image" descr="Image"/>
          <p:cNvPicPr/>
          <p:nvPr/>
        </p:nvPicPr>
        <p:blipFill>
          <a:blip r:embed="rId1"/>
          <a:stretch/>
        </p:blipFill>
        <p:spPr>
          <a:xfrm>
            <a:off x="2918520" y="5622120"/>
            <a:ext cx="5421600" cy="989280"/>
          </a:xfrm>
          <a:prstGeom prst="rect">
            <a:avLst/>
          </a:prstGeom>
          <a:ln w="12600">
            <a:noFill/>
          </a:ln>
        </p:spPr>
      </p:pic>
      <p:grpSp>
        <p:nvGrpSpPr>
          <p:cNvPr id="832" name="Group 3"/>
          <p:cNvGrpSpPr/>
          <p:nvPr/>
        </p:nvGrpSpPr>
        <p:grpSpPr>
          <a:xfrm>
            <a:off x="4784040" y="7689600"/>
            <a:ext cx="1965960" cy="1776240"/>
            <a:chOff x="4784040" y="7689600"/>
            <a:chExt cx="1965960" cy="1776240"/>
          </a:xfrm>
        </p:grpSpPr>
        <p:sp>
          <p:nvSpPr>
            <p:cNvPr id="833" name="Line 4"/>
            <p:cNvSpPr/>
            <p:nvPr/>
          </p:nvSpPr>
          <p:spPr>
            <a:xfrm>
              <a:off x="4788720" y="819612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2/0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4" name="CustomShape 5"/>
            <p:cNvSpPr/>
            <p:nvPr/>
          </p:nvSpPr>
          <p:spPr>
            <a:xfrm>
              <a:off x="4784040" y="768960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6"/>
            <p:cNvSpPr/>
            <p:nvPr/>
          </p:nvSpPr>
          <p:spPr>
            <a:xfrm>
              <a:off x="5088600" y="768960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Line 7"/>
            <p:cNvSpPr/>
            <p:nvPr/>
          </p:nvSpPr>
          <p:spPr>
            <a:xfrm>
              <a:off x="5479920" y="819612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2/3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37" name="CustomShape 8"/>
            <p:cNvSpPr/>
            <p:nvPr/>
          </p:nvSpPr>
          <p:spPr>
            <a:xfrm>
              <a:off x="5475240" y="768960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9"/>
            <p:cNvSpPr/>
            <p:nvPr/>
          </p:nvSpPr>
          <p:spPr>
            <a:xfrm>
              <a:off x="5780160" y="768960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9" name="Group 10"/>
          <p:cNvGrpSpPr/>
          <p:nvPr/>
        </p:nvGrpSpPr>
        <p:grpSpPr>
          <a:xfrm>
            <a:off x="4784040" y="8488080"/>
            <a:ext cx="1965960" cy="1776240"/>
            <a:chOff x="4784040" y="8488080"/>
            <a:chExt cx="1965960" cy="1776240"/>
          </a:xfrm>
        </p:grpSpPr>
        <p:sp>
          <p:nvSpPr>
            <p:cNvPr id="840" name="Line 11"/>
            <p:cNvSpPr/>
            <p:nvPr/>
          </p:nvSpPr>
          <p:spPr>
            <a:xfrm>
              <a:off x="4788720" y="899424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1" name="CustomShape 12"/>
            <p:cNvSpPr/>
            <p:nvPr/>
          </p:nvSpPr>
          <p:spPr>
            <a:xfrm>
              <a:off x="4784040" y="84880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13"/>
            <p:cNvSpPr/>
            <p:nvPr/>
          </p:nvSpPr>
          <p:spPr>
            <a:xfrm>
              <a:off x="5088600" y="84880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Line 14"/>
            <p:cNvSpPr/>
            <p:nvPr/>
          </p:nvSpPr>
          <p:spPr>
            <a:xfrm>
              <a:off x="5479920" y="89942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4" name="CustomShape 15"/>
            <p:cNvSpPr/>
            <p:nvPr/>
          </p:nvSpPr>
          <p:spPr>
            <a:xfrm>
              <a:off x="5475240" y="84880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5" name="CustomShape 16"/>
            <p:cNvSpPr/>
            <p:nvPr/>
          </p:nvSpPr>
          <p:spPr>
            <a:xfrm>
              <a:off x="5780160" y="84880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6" name="Group 17"/>
          <p:cNvGrpSpPr/>
          <p:nvPr/>
        </p:nvGrpSpPr>
        <p:grpSpPr>
          <a:xfrm>
            <a:off x="4784040" y="6891480"/>
            <a:ext cx="1965960" cy="1776240"/>
            <a:chOff x="4784040" y="6891480"/>
            <a:chExt cx="1965960" cy="1776240"/>
          </a:xfrm>
        </p:grpSpPr>
        <p:sp>
          <p:nvSpPr>
            <p:cNvPr id="847" name="Line 18"/>
            <p:cNvSpPr/>
            <p:nvPr/>
          </p:nvSpPr>
          <p:spPr>
            <a:xfrm>
              <a:off x="4788720" y="739764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3/0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48" name="CustomShape 19"/>
            <p:cNvSpPr/>
            <p:nvPr/>
          </p:nvSpPr>
          <p:spPr>
            <a:xfrm>
              <a:off x="4784040" y="68914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20"/>
            <p:cNvSpPr/>
            <p:nvPr/>
          </p:nvSpPr>
          <p:spPr>
            <a:xfrm>
              <a:off x="5088600" y="68914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Line 21"/>
            <p:cNvSpPr/>
            <p:nvPr/>
          </p:nvSpPr>
          <p:spPr>
            <a:xfrm>
              <a:off x="5479920" y="73976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51" name="CustomShape 22"/>
            <p:cNvSpPr/>
            <p:nvPr/>
          </p:nvSpPr>
          <p:spPr>
            <a:xfrm>
              <a:off x="5475240" y="6891480"/>
              <a:ext cx="331920" cy="331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2" name="CustomShape 23"/>
            <p:cNvSpPr/>
            <p:nvPr/>
          </p:nvSpPr>
          <p:spPr>
            <a:xfrm>
              <a:off x="5780160" y="6891480"/>
              <a:ext cx="331920" cy="3319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3" name="Group 24"/>
          <p:cNvGrpSpPr/>
          <p:nvPr/>
        </p:nvGrpSpPr>
        <p:grpSpPr>
          <a:xfrm>
            <a:off x="437760" y="6750720"/>
            <a:ext cx="3923640" cy="2506320"/>
            <a:chOff x="437760" y="6750720"/>
            <a:chExt cx="3923640" cy="2506320"/>
          </a:xfrm>
        </p:grpSpPr>
        <p:sp>
          <p:nvSpPr>
            <p:cNvPr id="854" name="CustomShape 25"/>
            <p:cNvSpPr/>
            <p:nvPr/>
          </p:nvSpPr>
          <p:spPr>
            <a:xfrm>
              <a:off x="437760" y="6750720"/>
              <a:ext cx="3923640" cy="250632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26"/>
            <p:cNvSpPr/>
            <p:nvPr/>
          </p:nvSpPr>
          <p:spPr>
            <a:xfrm>
              <a:off x="782280" y="7097400"/>
              <a:ext cx="325440" cy="32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27"/>
            <p:cNvSpPr/>
            <p:nvPr/>
          </p:nvSpPr>
          <p:spPr>
            <a:xfrm>
              <a:off x="1308960" y="7841160"/>
              <a:ext cx="325440" cy="32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CustomShape 28"/>
            <p:cNvSpPr/>
            <p:nvPr/>
          </p:nvSpPr>
          <p:spPr>
            <a:xfrm>
              <a:off x="689400" y="8265960"/>
              <a:ext cx="325440" cy="32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29"/>
            <p:cNvSpPr/>
            <p:nvPr/>
          </p:nvSpPr>
          <p:spPr>
            <a:xfrm>
              <a:off x="1943640" y="8637840"/>
              <a:ext cx="325440" cy="32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30"/>
            <p:cNvSpPr/>
            <p:nvPr/>
          </p:nvSpPr>
          <p:spPr>
            <a:xfrm>
              <a:off x="2500200" y="7376760"/>
              <a:ext cx="325440" cy="32544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CustomShape 31"/>
            <p:cNvSpPr/>
            <p:nvPr/>
          </p:nvSpPr>
          <p:spPr>
            <a:xfrm>
              <a:off x="3661920" y="6849720"/>
              <a:ext cx="325440" cy="32544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32"/>
            <p:cNvSpPr/>
            <p:nvPr/>
          </p:nvSpPr>
          <p:spPr>
            <a:xfrm>
              <a:off x="3453120" y="7593480"/>
              <a:ext cx="325440" cy="32544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62" name="Image" descr="Image"/>
          <p:cNvPicPr/>
          <p:nvPr/>
        </p:nvPicPr>
        <p:blipFill>
          <a:blip r:embed="rId2"/>
          <a:stretch/>
        </p:blipFill>
        <p:spPr>
          <a:xfrm>
            <a:off x="6352920" y="6887160"/>
            <a:ext cx="6272280" cy="2233800"/>
          </a:xfrm>
          <a:prstGeom prst="rect">
            <a:avLst/>
          </a:prstGeom>
          <a:ln w="12600">
            <a:noFill/>
          </a:ln>
        </p:spPr>
      </p:pic>
      <p:sp>
        <p:nvSpPr>
          <p:cNvPr id="863" name="Line 33"/>
          <p:cNvSpPr/>
          <p:nvPr/>
        </p:nvSpPr>
        <p:spPr>
          <a:xfrm>
            <a:off x="262800" y="8623080"/>
            <a:ext cx="4274280" cy="0"/>
          </a:xfrm>
          <a:prstGeom prst="line">
            <a:avLst/>
          </a:prstGeom>
          <a:ln w="25560">
            <a:solidFill>
              <a:srgbClr val="a8ab6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Line 34"/>
          <p:cNvSpPr/>
          <p:nvPr/>
        </p:nvSpPr>
        <p:spPr>
          <a:xfrm>
            <a:off x="262800" y="8229600"/>
            <a:ext cx="4274280" cy="0"/>
          </a:xfrm>
          <a:prstGeom prst="line">
            <a:avLst/>
          </a:prstGeom>
          <a:ln w="25560">
            <a:solidFill>
              <a:srgbClr val="a8ab6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Line 35"/>
          <p:cNvSpPr/>
          <p:nvPr/>
        </p:nvSpPr>
        <p:spPr>
          <a:xfrm>
            <a:off x="277560" y="7823160"/>
            <a:ext cx="4274280" cy="0"/>
          </a:xfrm>
          <a:prstGeom prst="line">
            <a:avLst/>
          </a:prstGeom>
          <a:ln w="25560">
            <a:solidFill>
              <a:srgbClr val="a8ab6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2" dur="indefinite" restart="never" nodeType="tmRoot">
          <p:childTnLst>
            <p:seq>
              <p:cTn id="193" dur="indefinite" nodeType="mainSeq"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7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selecting attributes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867" name="Image" descr="Image"/>
          <p:cNvPicPr/>
          <p:nvPr/>
        </p:nvPicPr>
        <p:blipFill>
          <a:blip r:embed="rId1"/>
          <a:stretch/>
        </p:blipFill>
        <p:spPr>
          <a:xfrm>
            <a:off x="4121640" y="3490200"/>
            <a:ext cx="8475120" cy="5468400"/>
          </a:xfrm>
          <a:prstGeom prst="rect">
            <a:avLst/>
          </a:prstGeom>
          <a:ln w="12600">
            <a:noFill/>
          </a:ln>
        </p:spPr>
      </p:pic>
      <p:pic>
        <p:nvPicPr>
          <p:cNvPr id="868" name="Image" descr="Image"/>
          <p:cNvPicPr/>
          <p:nvPr/>
        </p:nvPicPr>
        <p:blipFill>
          <a:blip r:embed="rId2"/>
          <a:stretch/>
        </p:blipFill>
        <p:spPr>
          <a:xfrm>
            <a:off x="697320" y="2279160"/>
            <a:ext cx="5080680" cy="2926440"/>
          </a:xfrm>
          <a:prstGeom prst="rect">
            <a:avLst/>
          </a:prstGeom>
          <a:ln w="12600">
            <a:noFill/>
          </a:ln>
        </p:spPr>
      </p:pic>
      <p:grpSp>
        <p:nvGrpSpPr>
          <p:cNvPr id="869" name="Group 2"/>
          <p:cNvGrpSpPr/>
          <p:nvPr/>
        </p:nvGrpSpPr>
        <p:grpSpPr>
          <a:xfrm>
            <a:off x="4034160" y="8800920"/>
            <a:ext cx="9679680" cy="1663560"/>
            <a:chOff x="4034160" y="8800920"/>
            <a:chExt cx="9679680" cy="1663560"/>
          </a:xfrm>
        </p:grpSpPr>
        <p:sp>
          <p:nvSpPr>
            <p:cNvPr id="870" name="Line 3"/>
            <p:cNvSpPr/>
            <p:nvPr/>
          </p:nvSpPr>
          <p:spPr>
            <a:xfrm>
              <a:off x="12443760" y="919476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p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71" name="Line 4"/>
            <p:cNvSpPr/>
            <p:nvPr/>
          </p:nvSpPr>
          <p:spPr>
            <a:xfrm>
              <a:off x="4034160" y="8940600"/>
              <a:ext cx="8779680" cy="0"/>
            </a:xfrm>
            <a:prstGeom prst="line">
              <a:avLst/>
            </a:prstGeom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Line 5"/>
            <p:cNvSpPr/>
            <p:nvPr/>
          </p:nvSpPr>
          <p:spPr>
            <a:xfrm flipV="1">
              <a:off x="8359920" y="8800920"/>
              <a:ext cx="0" cy="279360"/>
            </a:xfrm>
            <a:prstGeom prst="line">
              <a:avLst/>
            </a:prstGeom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Line 6"/>
            <p:cNvSpPr/>
            <p:nvPr/>
          </p:nvSpPr>
          <p:spPr>
            <a:xfrm>
              <a:off x="8096040" y="919476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2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1/2</a:t>
              </a:r>
              <a:endParaRPr b="0" lang="pt-BR" sz="22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CustomShape 1"/>
          <p:cNvSpPr/>
          <p:nvPr/>
        </p:nvSpPr>
        <p:spPr>
          <a:xfrm>
            <a:off x="406440" y="1905120"/>
            <a:ext cx="12190680" cy="720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7800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Several algorithms: Hunt’s, CART, ID3, C4.5, …</a:t>
            </a:r>
            <a:endParaRPr b="0" lang="pt-BR" sz="289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Growing full tree leads to overfitting: use early stopping criteria (e.g. stop when gain in splitting falls below a threshold)</a:t>
            </a:r>
            <a:endParaRPr b="0" lang="pt-BR" sz="289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Pruning techniques: remove leaves that increase classification error on unseen data </a:t>
            </a:r>
            <a:endParaRPr b="0" lang="pt-BR" sz="289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Several design choices: splitting criteria, stopping criteria, multiway vs. binary split, pruning criteria</a:t>
            </a:r>
            <a:endParaRPr b="0" lang="pt-BR" sz="289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Random forests (sets of trees) achieve state-of-the-art performance</a:t>
            </a:r>
            <a:endParaRPr b="0" lang="pt-BR" sz="2890" spc="-1" strike="noStrike">
              <a:latin typeface="Arial"/>
            </a:endParaRPr>
          </a:p>
          <a:p>
            <a:pPr lvl="1" marL="75564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Build ensemble of decision trees using different subsets of features</a:t>
            </a:r>
            <a:endParaRPr b="0" lang="pt-BR" sz="289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Splitting on (linear) function of variables increases accuracy</a:t>
            </a:r>
            <a:endParaRPr b="0" lang="pt-BR" sz="2890" spc="-1" strike="noStrike">
              <a:latin typeface="Arial"/>
            </a:endParaRPr>
          </a:p>
        </p:txBody>
      </p:sp>
      <p:sp>
        <p:nvSpPr>
          <p:cNvPr id="87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Decision trees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6" name="Table 1"/>
          <p:cNvGraphicFramePr/>
          <p:nvPr/>
        </p:nvGraphicFramePr>
        <p:xfrm>
          <a:off x="406440" y="1905120"/>
          <a:ext cx="12191400" cy="360000"/>
        </p:xfrm>
        <a:graphic>
          <a:graphicData uri="http://schemas.openxmlformats.org/drawingml/2006/table">
            <a:tbl>
              <a:tblPr/>
              <a:tblGrid>
                <a:gridCol w="6095880"/>
                <a:gridCol w="6095880"/>
              </a:tblGrid>
              <a:tr h="0">
                <a:tc>
                  <a:txBody>
                    <a:bodyPr>
                      <a:noAutofit/>
                    </a:bodyPr>
                    <a:p>
                      <a:pPr marL="444600" indent="-443160">
                        <a:lnSpc>
                          <a:spcPct val="100000"/>
                        </a:lnSpc>
                        <a:spcBef>
                          <a:spcPts val="2801"/>
                        </a:spcBef>
                        <a:buClr>
                          <a:srgbClr val="34a5da"/>
                        </a:buClr>
                        <a:buSzPct val="105000"/>
                        <a:buFont typeface="Avenir Next Regular"/>
                        <a:buChar char="▸"/>
                      </a:pP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Split data into </a:t>
                      </a:r>
                      <a:r>
                        <a:rPr b="0" lang="pt-BR" sz="31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training set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 and </a:t>
                      </a:r>
                      <a:r>
                        <a:rPr b="0" lang="pt-BR" sz="31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test set</a:t>
                      </a:r>
                      <a:endParaRPr b="0" lang="pt-BR" sz="3100" spc="-1" strike="noStrike">
                        <a:latin typeface="Arial"/>
                      </a:endParaRPr>
                    </a:p>
                    <a:p>
                      <a:pPr marL="444600" indent="-443160">
                        <a:lnSpc>
                          <a:spcPct val="100000"/>
                        </a:lnSpc>
                        <a:spcBef>
                          <a:spcPts val="2801"/>
                        </a:spcBef>
                        <a:buClr>
                          <a:srgbClr val="34a5da"/>
                        </a:buClr>
                        <a:buSzPct val="105000"/>
                        <a:buFont typeface="Avenir Next Regular"/>
                        <a:buChar char="▸"/>
                      </a:pP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Tune parameters using part of training data set (</a:t>
                      </a:r>
                      <a:r>
                        <a:rPr b="0" lang="pt-BR" sz="31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validation set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)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marL="444600" indent="-443160">
                        <a:lnSpc>
                          <a:spcPct val="100000"/>
                        </a:lnSpc>
                        <a:spcBef>
                          <a:spcPts val="2801"/>
                        </a:spcBef>
                        <a:buClr>
                          <a:srgbClr val="34a5da"/>
                        </a:buClr>
                        <a:buSzPct val="105000"/>
                        <a:buFont typeface="Avenir Next Regular"/>
                        <a:buChar char="▸"/>
                      </a:pP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Evaluate </a:t>
                      </a:r>
                      <a:r>
                        <a:rPr b="0" lang="pt-BR" sz="3100" spc="-1" strike="noStrike">
                          <a:solidFill>
                            <a:srgbClr val="2389c0"/>
                          </a:solidFill>
                          <a:latin typeface="Avenir Next Medium"/>
                          <a:ea typeface="Avenir Next Medium"/>
                        </a:rPr>
                        <a:t>generalization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 on test set</a:t>
                      </a:r>
                      <a:endParaRPr b="0" lang="pt-BR" sz="3100" spc="-1" strike="noStrike">
                        <a:latin typeface="Arial"/>
                      </a:endParaRPr>
                    </a:p>
                    <a:p>
                      <a:pPr marL="444600" indent="-443160">
                        <a:lnSpc>
                          <a:spcPct val="100000"/>
                        </a:lnSpc>
                        <a:spcBef>
                          <a:spcPts val="2801"/>
                        </a:spcBef>
                        <a:buClr>
                          <a:srgbClr val="34a5da"/>
                        </a:buClr>
                        <a:buSzPct val="105000"/>
                        <a:buFont typeface="Avenir Next Regular"/>
                        <a:buChar char="▸"/>
                      </a:pPr>
                      <a:r>
                        <a:rPr b="0" lang="pt-BR" sz="3100" spc="-1" strike="noStrike">
                          <a:solidFill>
                            <a:srgbClr val="c41c2d"/>
                          </a:solidFill>
                          <a:latin typeface="Avenir Next Medium"/>
                          <a:ea typeface="Avenir Next Medium"/>
                        </a:rPr>
                        <a:t>Cross-validation: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 split training data into </a:t>
                      </a:r>
                      <a:r>
                        <a:rPr b="0" i="1" lang="pt-BR" sz="31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k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 folds, train on all but </a:t>
                      </a:r>
                      <a:r>
                        <a:rPr b="0" i="1" lang="pt-BR" sz="31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i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-th fold, evaluate on </a:t>
                      </a:r>
                      <a:r>
                        <a:rPr b="0" i="1" lang="pt-BR" sz="31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i</a:t>
                      </a:r>
                      <a:r>
                        <a:rPr b="0" lang="pt-BR" sz="31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-th fold; collect statistics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87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standard methodology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878" name="Table 3"/>
          <p:cNvGraphicFramePr/>
          <p:nvPr/>
        </p:nvGraphicFramePr>
        <p:xfrm>
          <a:off x="7217280" y="5443560"/>
          <a:ext cx="5546880" cy="4016520"/>
        </p:xfrm>
        <a:graphic>
          <a:graphicData uri="http://schemas.openxmlformats.org/drawingml/2006/table">
            <a:tbl>
              <a:tblPr/>
              <a:tblGrid>
                <a:gridCol w="843480"/>
                <a:gridCol w="843480"/>
                <a:gridCol w="843480"/>
                <a:gridCol w="843480"/>
                <a:gridCol w="843480"/>
                <a:gridCol w="1329840"/>
              </a:tblGrid>
              <a:tr h="64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6c6e41"/>
                          </a:solidFill>
                          <a:latin typeface="DIN Condensed Bold"/>
                          <a:ea typeface="DIN Condensed Bold"/>
                        </a:rPr>
                        <a:t>test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R w="25200">
                      <a:solidFill>
                        <a:srgbClr val="ffffff"/>
                      </a:solidFill>
                    </a:lnR>
                    <a:lnB w="25200">
                      <a:solidFill>
                        <a:srgbClr val="ffffff"/>
                      </a:solidFill>
                    </a:lnB>
                    <a:solidFill>
                      <a:srgbClr val="cbce7a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cPr marL="50760" marR="50760">
                    <a:lnB w="2520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6c6e41"/>
                          </a:solidFill>
                          <a:latin typeface="Avenir Next Medium"/>
                          <a:ea typeface="Avenir Next Medium"/>
                        </a:rPr>
                        <a:t>test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cbce7a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cPr marL="50760" marR="50760"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6c6e41"/>
                          </a:solidFill>
                          <a:latin typeface="Avenir Next Medium"/>
                          <a:ea typeface="Avenir Next Medium"/>
                        </a:rPr>
                        <a:t>test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cbce7a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cPr marL="50760" marR="50760"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6c6e41"/>
                          </a:solidFill>
                          <a:latin typeface="Avenir Next Medium"/>
                          <a:ea typeface="Avenir Next Medium"/>
                        </a:rPr>
                        <a:t>test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cbce7a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82844e"/>
                    </a:solidFill>
                  </a:tcPr>
                </a:tc>
                <a:tc>
                  <a:tcPr marL="50760" marR="50760"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46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train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solidFill>
                      <a:srgbClr val="82844e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6c6e41"/>
                          </a:solidFill>
                          <a:latin typeface="Avenir Next Medium"/>
                          <a:ea typeface="Avenir Next Medium"/>
                        </a:rPr>
                        <a:t>test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T w="25200">
                      <a:solidFill>
                        <a:srgbClr val="ffffff"/>
                      </a:solidFill>
                    </a:lnT>
                    <a:solidFill>
                      <a:srgbClr val="cbce7a"/>
                    </a:solidFill>
                  </a:tcPr>
                </a:tc>
                <a:tc>
                  <a:tcPr marL="50760" marR="50760">
                    <a:lnT w="25200">
                      <a:solidFill>
                        <a:srgbClr val="ffffff"/>
                      </a:solidFill>
                    </a:lnT>
                    <a:solidFill>
                      <a:srgbClr val="ffffff"/>
                    </a:solidFill>
                  </a:tcPr>
                </a:tc>
              </a:tr>
              <a:tr h="7822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747676"/>
                          </a:solidFill>
                          <a:latin typeface="DIN Condensed Bold"/>
                          <a:ea typeface="DIN Condensed Bold"/>
                        </a:rPr>
                        <a:t>90%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R w="25200">
                      <a:solidFill>
                        <a:srgbClr val="ffffff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747676"/>
                          </a:solidFill>
                          <a:latin typeface="Avenir Next Medium"/>
                          <a:ea typeface="Avenir Next Medium"/>
                        </a:rPr>
                        <a:t>89%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747676"/>
                          </a:solidFill>
                          <a:latin typeface="Avenir Next Medium"/>
                          <a:ea typeface="Avenir Next Medium"/>
                        </a:rPr>
                        <a:t>93%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747676"/>
                          </a:solidFill>
                          <a:latin typeface="Avenir Next Medium"/>
                          <a:ea typeface="Avenir Next Medium"/>
                        </a:rPr>
                        <a:t>91%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747676"/>
                          </a:solidFill>
                          <a:latin typeface="Avenir Next Medium"/>
                          <a:ea typeface="Avenir Next Medium"/>
                        </a:rPr>
                        <a:t>92%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747676"/>
                          </a:solidFill>
                          <a:latin typeface="DIN Condensed Bold"/>
                          <a:ea typeface="DIN Condensed Bold"/>
                        </a:rPr>
                        <a:t>91±1.5%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50760" marR="5076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79" name="CustomShape 4"/>
          <p:cNvSpPr/>
          <p:nvPr/>
        </p:nvSpPr>
        <p:spPr>
          <a:xfrm>
            <a:off x="806760" y="6743520"/>
            <a:ext cx="4537440" cy="2102040"/>
          </a:xfrm>
          <a:prstGeom prst="rect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training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80" name="CustomShape 5"/>
          <p:cNvSpPr/>
          <p:nvPr/>
        </p:nvSpPr>
        <p:spPr>
          <a:xfrm>
            <a:off x="806760" y="8843400"/>
            <a:ext cx="4537440" cy="722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test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81" name="CustomShape 6"/>
          <p:cNvSpPr/>
          <p:nvPr/>
        </p:nvSpPr>
        <p:spPr>
          <a:xfrm>
            <a:off x="910800" y="6846480"/>
            <a:ext cx="4329000" cy="43596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validation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softwares and libraries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883" name="Image" descr="Image"/>
          <p:cNvPicPr/>
          <p:nvPr/>
        </p:nvPicPr>
        <p:blipFill>
          <a:blip r:embed="rId1"/>
          <a:stretch/>
        </p:blipFill>
        <p:spPr>
          <a:xfrm>
            <a:off x="683280" y="2090160"/>
            <a:ext cx="4427280" cy="3320280"/>
          </a:xfrm>
          <a:prstGeom prst="rect">
            <a:avLst/>
          </a:prstGeom>
          <a:ln w="12600">
            <a:noFill/>
          </a:ln>
        </p:spPr>
      </p:pic>
      <p:pic>
        <p:nvPicPr>
          <p:cNvPr id="884" name="Image" descr="Image"/>
          <p:cNvPicPr/>
          <p:nvPr/>
        </p:nvPicPr>
        <p:blipFill>
          <a:blip r:embed="rId2"/>
          <a:stretch/>
        </p:blipFill>
        <p:spPr>
          <a:xfrm>
            <a:off x="711360" y="6208200"/>
            <a:ext cx="3578760" cy="3153600"/>
          </a:xfrm>
          <a:prstGeom prst="rect">
            <a:avLst/>
          </a:prstGeom>
          <a:ln w="12600">
            <a:noFill/>
          </a:ln>
        </p:spPr>
      </p:pic>
      <p:pic>
        <p:nvPicPr>
          <p:cNvPr id="885" name="Image" descr="Image"/>
          <p:cNvPicPr/>
          <p:nvPr/>
        </p:nvPicPr>
        <p:blipFill>
          <a:blip r:embed="rId3"/>
          <a:stretch/>
        </p:blipFill>
        <p:spPr>
          <a:xfrm>
            <a:off x="3164400" y="5973120"/>
            <a:ext cx="2052000" cy="2052000"/>
          </a:xfrm>
          <a:prstGeom prst="rect">
            <a:avLst/>
          </a:prstGeom>
          <a:ln w="12600">
            <a:noFill/>
          </a:ln>
        </p:spPr>
      </p:pic>
      <p:sp>
        <p:nvSpPr>
          <p:cNvPr id="886" name="CustomShape 2"/>
          <p:cNvSpPr/>
          <p:nvPr/>
        </p:nvSpPr>
        <p:spPr>
          <a:xfrm>
            <a:off x="5472720" y="2246040"/>
            <a:ext cx="7014240" cy="7114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Weka: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4"/>
              </a:rPr>
              <a:t>www.cs.waikato.ac.nz/ml/weka/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Machine Learning Toolbox with GUI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R: www.</a:t>
            </a:r>
            <a:r>
              <a:rPr b="1" lang="pt-BR" sz="20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r</a:t>
            </a: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-project.org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Statistical Toolbox with Interactive Console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Orange: orange.biolab.s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ML toolbox with GUI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Shogun: </a:t>
            </a:r>
            <a:r>
              <a:rPr b="0" lang="pt-BR" sz="20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5"/>
              </a:rPr>
              <a:t>http://www.shogun-toolbox.org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ML toolbox with support to several languages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87" name="Image" descr="Image"/>
          <p:cNvPicPr/>
          <p:nvPr/>
        </p:nvPicPr>
        <p:blipFill>
          <a:blip r:embed="rId6"/>
          <a:stretch/>
        </p:blipFill>
        <p:spPr>
          <a:xfrm>
            <a:off x="9215280" y="5072400"/>
            <a:ext cx="3578760" cy="2862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ISL Cover 2.jpg" descr="ISL Cover 2.jpg"/>
          <p:cNvPicPr/>
          <p:nvPr/>
        </p:nvPicPr>
        <p:blipFill>
          <a:blip r:embed="rId1"/>
          <a:srcRect l="0" t="2833" r="0" b="2833"/>
          <a:stretch/>
        </p:blipFill>
        <p:spPr>
          <a:xfrm>
            <a:off x="6400800" y="-1800"/>
            <a:ext cx="5484960" cy="7796520"/>
          </a:xfrm>
          <a:prstGeom prst="rect">
            <a:avLst/>
          </a:prstGeom>
          <a:ln>
            <a:noFill/>
          </a:ln>
        </p:spPr>
      </p:pic>
      <p:sp>
        <p:nvSpPr>
          <p:cNvPr id="889" name="CustomShape 1"/>
          <p:cNvSpPr/>
          <p:nvPr/>
        </p:nvSpPr>
        <p:spPr>
          <a:xfrm>
            <a:off x="406440" y="153684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bibliography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890" name="CustomShape 2"/>
          <p:cNvSpPr/>
          <p:nvPr/>
        </p:nvSpPr>
        <p:spPr>
          <a:xfrm>
            <a:off x="406440" y="2743200"/>
            <a:ext cx="590904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Chapter 18 of  AIMA Book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James et al. 2013. Introduction to Statistical Learning. Springer.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Witten &amp; Frank. Data Mining: Practical Machine Learning Tools and Techniques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891" name="Image" descr="Image"/>
          <p:cNvPicPr/>
          <p:nvPr/>
        </p:nvPicPr>
        <p:blipFill>
          <a:blip r:embed="rId2"/>
          <a:stretch/>
        </p:blipFill>
        <p:spPr>
          <a:xfrm>
            <a:off x="8986680" y="4732200"/>
            <a:ext cx="3999600" cy="5018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Assumptions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Stimulus-response pairs are independently and identically distributed from some (unknown) distribution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Objective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 a function that maps unseen stimulus into response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supervised learning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Comprises a class of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candidate functions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learning algorithm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that maps a data set into a function in candidate set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supervised learning method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571680" y="4523760"/>
            <a:ext cx="1186020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rm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31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Example</a:t>
            </a:r>
            <a:endParaRPr b="0" lang="pt-BR" sz="3100" spc="-1" strike="noStrike">
              <a:latin typeface="Arial"/>
            </a:endParaRPr>
          </a:p>
        </p:txBody>
      </p:sp>
      <p:pic>
        <p:nvPicPr>
          <p:cNvPr id="299" name="Image" descr="Image"/>
          <p:cNvPicPr/>
          <p:nvPr/>
        </p:nvPicPr>
        <p:blipFill>
          <a:blip r:embed="rId1"/>
          <a:stretch/>
        </p:blipFill>
        <p:spPr>
          <a:xfrm>
            <a:off x="3101040" y="6360120"/>
            <a:ext cx="3059280" cy="557280"/>
          </a:xfrm>
          <a:prstGeom prst="rect">
            <a:avLst/>
          </a:prstGeom>
          <a:ln w="12600"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2201400" y="5505840"/>
            <a:ext cx="1922400" cy="46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Candidates: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01" name="CustomShape 5"/>
          <p:cNvSpPr/>
          <p:nvPr/>
        </p:nvSpPr>
        <p:spPr>
          <a:xfrm>
            <a:off x="2148480" y="7343640"/>
            <a:ext cx="3098880" cy="46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Learning algorithm: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02" name="Image" descr="Image"/>
          <p:cNvPicPr/>
          <p:nvPr/>
        </p:nvPicPr>
        <p:blipFill>
          <a:blip r:embed="rId2"/>
          <a:stretch/>
        </p:blipFill>
        <p:spPr>
          <a:xfrm>
            <a:off x="3209040" y="8280720"/>
            <a:ext cx="6539040" cy="989280"/>
          </a:xfrm>
          <a:prstGeom prst="rect">
            <a:avLst/>
          </a:prstGeom>
          <a:ln w="12600">
            <a:noFill/>
          </a:ln>
        </p:spPr>
      </p:pic>
      <p:pic>
        <p:nvPicPr>
          <p:cNvPr id="303" name="curve-fit2.pdf" descr="curve-fit2.pdf"/>
          <p:cNvPicPr/>
          <p:nvPr/>
        </p:nvPicPr>
        <p:blipFill>
          <a:blip r:embed="rId3"/>
          <a:stretch/>
        </p:blipFill>
        <p:spPr>
          <a:xfrm>
            <a:off x="7718040" y="4936680"/>
            <a:ext cx="3021120" cy="2322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Multidimensional state representation:</a:t>
            </a:r>
            <a:endParaRPr b="0" lang="pt-BR" sz="26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620" spc="-1" strike="noStrike">
              <a:latin typeface="Arial"/>
            </a:endParaRPr>
          </a:p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Each dimension is called attribute, feature, or characteristic</a:t>
            </a:r>
            <a:endParaRPr b="0" lang="pt-BR" sz="26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6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6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6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62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100"/>
              </a:spcBef>
            </a:pPr>
            <a:endParaRPr b="0" lang="pt-BR" sz="2620" spc="-1" strike="noStrike">
              <a:latin typeface="Arial"/>
            </a:endParaRPr>
          </a:p>
          <a:p>
            <a:pPr marL="342360" indent="-3409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Some problems have factored output as well (out of the scope of this course)</a:t>
            </a:r>
            <a:endParaRPr b="0" lang="pt-BR" sz="262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factored representation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06" name="Image" descr="Image"/>
          <p:cNvPicPr/>
          <p:nvPr/>
        </p:nvPicPr>
        <p:blipFill>
          <a:blip r:embed="rId1"/>
          <a:stretch/>
        </p:blipFill>
        <p:spPr>
          <a:xfrm>
            <a:off x="3943440" y="2745000"/>
            <a:ext cx="5116680" cy="481320"/>
          </a:xfrm>
          <a:prstGeom prst="rect">
            <a:avLst/>
          </a:prstGeom>
          <a:ln w="12600">
            <a:noFill/>
          </a:ln>
        </p:spPr>
      </p:pic>
      <p:graphicFrame>
        <p:nvGraphicFramePr>
          <p:cNvPr id="307" name="Table 3"/>
          <p:cNvGraphicFramePr/>
          <p:nvPr/>
        </p:nvGraphicFramePr>
        <p:xfrm>
          <a:off x="5080320" y="4353120"/>
          <a:ext cx="6399360" cy="2478600"/>
        </p:xfrm>
        <a:graphic>
          <a:graphicData uri="http://schemas.openxmlformats.org/drawingml/2006/table">
            <a:tbl>
              <a:tblPr/>
              <a:tblGrid>
                <a:gridCol w="1599840"/>
                <a:gridCol w="1599840"/>
                <a:gridCol w="1599840"/>
                <a:gridCol w="1600200"/>
              </a:tblGrid>
              <a:tr h="353880">
                <a:tc>
                  <a:txBody>
                    <a:bodyPr lIns="70920" rIns="266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Sepal length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26640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0920" rIns="266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Sepal width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26640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0920" rIns="266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Petal length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26640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0920" rIns="2664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Petal width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26640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53880"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5.0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2.0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3.5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1.0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</a:tr>
              <a:tr h="353880"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6.0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2.2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4.0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1.0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353880"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6.2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2.2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4.5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1.5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</a:tr>
              <a:tr h="353880"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6.0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2.2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5.0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1.5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353880"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4.5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2.3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1.3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0.3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noFill/>
                  </a:tcPr>
                </a:tc>
              </a:tr>
              <a:tr h="355680"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70920" rIns="709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400" spc="-1" strike="noStrike">
                          <a:solidFill>
                            <a:srgbClr val="252525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pt-BR" sz="1400" spc="-1" strike="noStrike">
                        <a:latin typeface="Arial"/>
                      </a:endParaRPr>
                    </a:p>
                  </a:txBody>
                  <a:tcPr marL="70920" marR="70920">
                    <a:lnL w="12240">
                      <a:solidFill>
                        <a:srgbClr val="aaaaaa"/>
                      </a:solidFill>
                    </a:lnL>
                    <a:lnR w="12240">
                      <a:solidFill>
                        <a:srgbClr val="aaaaaa"/>
                      </a:solidFill>
                    </a:lnR>
                    <a:lnT w="12240">
                      <a:solidFill>
                        <a:srgbClr val="aaaaaa"/>
                      </a:solidFill>
                    </a:lnT>
                    <a:lnB w="12240">
                      <a:solidFill>
                        <a:srgbClr val="aaaaaa"/>
                      </a:solidFill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308" name="Image" descr="Image"/>
          <p:cNvPicPr/>
          <p:nvPr/>
        </p:nvPicPr>
        <p:blipFill>
          <a:blip r:embed="rId2"/>
          <a:stretch/>
        </p:blipFill>
        <p:spPr>
          <a:xfrm>
            <a:off x="1208160" y="4359600"/>
            <a:ext cx="3061800" cy="2490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860640" y="1905120"/>
            <a:ext cx="87364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293400" indent="-291960">
              <a:lnSpc>
                <a:spcPct val="100000"/>
              </a:lnSpc>
              <a:spcBef>
                <a:spcPts val="18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2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Morphological data about different species of iris flowers</a:t>
            </a: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b="0" lang="pt-BR" sz="2250" spc="-1" strike="noStrike">
              <a:latin typeface="Arial"/>
            </a:endParaRPr>
          </a:p>
          <a:p>
            <a:pPr marL="293400" indent="-291960">
              <a:lnSpc>
                <a:spcPct val="100000"/>
              </a:lnSpc>
              <a:spcBef>
                <a:spcPts val="18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2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150 records (instances, rows, inputs, examples)</a:t>
            </a:r>
            <a:endParaRPr b="0" lang="pt-BR" sz="2250" spc="-1" strike="noStrike">
              <a:latin typeface="Arial"/>
            </a:endParaRPr>
          </a:p>
          <a:p>
            <a:pPr marL="293400" indent="-291960">
              <a:lnSpc>
                <a:spcPct val="100000"/>
              </a:lnSpc>
              <a:spcBef>
                <a:spcPts val="18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25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Associated task</a:t>
            </a:r>
            <a:r>
              <a:rPr b="0" lang="pt-BR" sz="22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classify specifies based on measurements</a:t>
            </a:r>
            <a:endParaRPr b="0" lang="pt-BR" sz="225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3860640" y="673200"/>
            <a:ext cx="87364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Iris flowers data set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11" name="Image" descr="Image"/>
          <p:cNvPicPr/>
          <p:nvPr/>
        </p:nvPicPr>
        <p:blipFill>
          <a:blip r:embed="rId1"/>
          <a:stretch/>
        </p:blipFill>
        <p:spPr>
          <a:xfrm>
            <a:off x="203040" y="180360"/>
            <a:ext cx="3427200" cy="2787480"/>
          </a:xfrm>
          <a:prstGeom prst="rect">
            <a:avLst/>
          </a:prstGeom>
          <a:ln w="12600">
            <a:noFill/>
          </a:ln>
        </p:spPr>
      </p:pic>
      <p:pic>
        <p:nvPicPr>
          <p:cNvPr id="312" name="Image" descr="Image"/>
          <p:cNvPicPr/>
          <p:nvPr/>
        </p:nvPicPr>
        <p:blipFill>
          <a:blip r:embed="rId2"/>
          <a:stretch/>
        </p:blipFill>
        <p:spPr>
          <a:xfrm>
            <a:off x="203040" y="3087360"/>
            <a:ext cx="3412440" cy="2558880"/>
          </a:xfrm>
          <a:prstGeom prst="rect">
            <a:avLst/>
          </a:prstGeom>
          <a:ln w="12600">
            <a:noFill/>
          </a:ln>
        </p:spPr>
      </p:pic>
      <p:pic>
        <p:nvPicPr>
          <p:cNvPr id="313" name="Image" descr="Image"/>
          <p:cNvPicPr/>
          <p:nvPr/>
        </p:nvPicPr>
        <p:blipFill>
          <a:blip r:embed="rId3"/>
          <a:stretch/>
        </p:blipFill>
        <p:spPr>
          <a:xfrm>
            <a:off x="203040" y="5765400"/>
            <a:ext cx="2802240" cy="3735720"/>
          </a:xfrm>
          <a:prstGeom prst="rect">
            <a:avLst/>
          </a:prstGeom>
          <a:ln w="12600">
            <a:noFill/>
          </a:ln>
        </p:spPr>
      </p:pic>
      <p:grpSp>
        <p:nvGrpSpPr>
          <p:cNvPr id="314" name="Group 3"/>
          <p:cNvGrpSpPr/>
          <p:nvPr/>
        </p:nvGrpSpPr>
        <p:grpSpPr>
          <a:xfrm>
            <a:off x="4942440" y="3225960"/>
            <a:ext cx="7318440" cy="2788200"/>
            <a:chOff x="4942440" y="3225960"/>
            <a:chExt cx="7318440" cy="2788200"/>
          </a:xfrm>
        </p:grpSpPr>
        <p:graphicFrame>
          <p:nvGraphicFramePr>
            <p:cNvPr id="315" name="Table 4"/>
            <p:cNvGraphicFramePr/>
            <p:nvPr/>
          </p:nvGraphicFramePr>
          <p:xfrm>
            <a:off x="5383440" y="3225960"/>
            <a:ext cx="6478920" cy="2788200"/>
          </p:xfrm>
          <a:graphic>
            <a:graphicData uri="http://schemas.openxmlformats.org/drawingml/2006/table">
              <a:tbl>
                <a:tblPr/>
                <a:tblGrid>
                  <a:gridCol w="1295640"/>
                  <a:gridCol w="1295640"/>
                  <a:gridCol w="1295640"/>
                  <a:gridCol w="1295640"/>
                  <a:gridCol w="1296720"/>
                </a:tblGrid>
                <a:tr h="582840">
                  <a:tc>
                    <a:txBody>
                      <a:bodyPr lIns="70920" rIns="2664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Sepal length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26640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f2f2f2"/>
                      </a:solidFill>
                    </a:tcPr>
                  </a:tc>
                  <a:tc>
                    <a:txBody>
                      <a:bodyPr lIns="70920" rIns="2664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Sepal width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26640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f2f2f2"/>
                      </a:solidFill>
                    </a:tcPr>
                  </a:tc>
                  <a:tc>
                    <a:txBody>
                      <a:bodyPr lIns="70920" rIns="2664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Petal length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26640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f2f2f2"/>
                      </a:solidFill>
                    </a:tcPr>
                  </a:tc>
                  <a:tc>
                    <a:txBody>
                      <a:bodyPr lIns="70920" rIns="2664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Petal width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26640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f2f2f2"/>
                      </a:solidFill>
                    </a:tcPr>
                  </a:tc>
                  <a:tc>
                    <a:txBody>
                      <a:bodyPr lIns="70920" rIns="26640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Species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26640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f2f2f2"/>
                      </a:solidFill>
                    </a:tcPr>
                  </a:tc>
                </a:tr>
                <a:tr h="367920"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5.0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2.0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3.5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1.0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I. versicolor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</a:tr>
                <a:tr h="367920"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6.0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2.2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4.0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1.0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I. versicolor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</a:tr>
                <a:tr h="367920"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6.2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2.2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4.5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1.5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I. versicolor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</a:tr>
                <a:tr h="367920"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6.0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2.2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5.0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1.5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I. virginica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</a:tr>
                <a:tr h="367920"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4.5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2.3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1.3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0.3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I. setosa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noFill/>
                    </a:tcPr>
                  </a:tc>
                </a:tr>
                <a:tr h="366120"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…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…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…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…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  <a:tc>
                    <a:txBody>
                      <a:bodyPr lIns="70920" rIns="7092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i="1" lang="pt-BR" sz="1400" spc="-1" strike="noStrike">
                            <a:solidFill>
                              <a:srgbClr val="252525"/>
                            </a:solidFill>
                            <a:latin typeface="Arial"/>
                            <a:ea typeface="Arial"/>
                          </a:rPr>
                          <a:t>…</a:t>
                        </a:r>
                        <a:endParaRPr b="0" lang="pt-BR" sz="1400" spc="-1" strike="noStrike">
                          <a:latin typeface="Arial"/>
                        </a:endParaRPr>
                      </a:p>
                    </a:txBody>
                    <a:tcPr marL="70920" marR="70920">
                      <a:lnL w="12240">
                        <a:solidFill>
                          <a:srgbClr val="aaaaaa"/>
                        </a:solidFill>
                      </a:lnL>
                      <a:lnR w="12240">
                        <a:solidFill>
                          <a:srgbClr val="aaaaaa"/>
                        </a:solidFill>
                      </a:lnR>
                      <a:lnT w="12240">
                        <a:solidFill>
                          <a:srgbClr val="aaaaaa"/>
                        </a:solidFill>
                      </a:lnT>
                      <a:lnB w="12240">
                        <a:solidFill>
                          <a:srgbClr val="aaaaaa"/>
                        </a:solidFill>
                      </a:lnB>
                      <a:solidFill>
                        <a:srgbClr val="c52060">
                          <a:alpha val="25000"/>
                        </a:srgbClr>
                      </a:solidFill>
                    </a:tcPr>
                  </a:tc>
                </a:tr>
              </a:tbl>
            </a:graphicData>
          </a:graphic>
        </p:graphicFrame>
        <p:pic>
          <p:nvPicPr>
            <p:cNvPr id="316" name="Image" descr="Image"/>
            <p:cNvPicPr/>
            <p:nvPr/>
          </p:nvPicPr>
          <p:blipFill>
            <a:blip r:embed="rId4"/>
            <a:stretch/>
          </p:blipFill>
          <p:spPr>
            <a:xfrm>
              <a:off x="4948920" y="3683160"/>
              <a:ext cx="366840" cy="252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7" name="Image" descr="Image"/>
            <p:cNvPicPr/>
            <p:nvPr/>
          </p:nvPicPr>
          <p:blipFill>
            <a:blip r:embed="rId5"/>
            <a:stretch/>
          </p:blipFill>
          <p:spPr>
            <a:xfrm>
              <a:off x="4942440" y="4079520"/>
              <a:ext cx="379440" cy="252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8" name="Image" descr="Image"/>
            <p:cNvPicPr/>
            <p:nvPr/>
          </p:nvPicPr>
          <p:blipFill>
            <a:blip r:embed="rId6"/>
            <a:stretch/>
          </p:blipFill>
          <p:spPr>
            <a:xfrm>
              <a:off x="4942440" y="4475520"/>
              <a:ext cx="379440" cy="252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9" name="Image" descr="Image"/>
            <p:cNvPicPr/>
            <p:nvPr/>
          </p:nvPicPr>
          <p:blipFill>
            <a:blip r:embed="rId7"/>
            <a:stretch/>
          </p:blipFill>
          <p:spPr>
            <a:xfrm>
              <a:off x="4942440" y="4871880"/>
              <a:ext cx="379440" cy="252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0" name="Image" descr="Image"/>
            <p:cNvPicPr/>
            <p:nvPr/>
          </p:nvPicPr>
          <p:blipFill>
            <a:blip r:embed="rId8"/>
            <a:stretch/>
          </p:blipFill>
          <p:spPr>
            <a:xfrm>
              <a:off x="4942440" y="5267880"/>
              <a:ext cx="379440" cy="252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1" name="Image" descr="Image"/>
            <p:cNvPicPr/>
            <p:nvPr/>
          </p:nvPicPr>
          <p:blipFill>
            <a:blip r:embed="rId9"/>
            <a:stretch/>
          </p:blipFill>
          <p:spPr>
            <a:xfrm>
              <a:off x="11913120" y="5274000"/>
              <a:ext cx="341640" cy="265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2" name="Image" descr="Image"/>
            <p:cNvPicPr/>
            <p:nvPr/>
          </p:nvPicPr>
          <p:blipFill>
            <a:blip r:embed="rId10"/>
            <a:stretch/>
          </p:blipFill>
          <p:spPr>
            <a:xfrm>
              <a:off x="11906640" y="4873320"/>
              <a:ext cx="354240" cy="265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3" name="Image" descr="Image"/>
            <p:cNvPicPr/>
            <p:nvPr/>
          </p:nvPicPr>
          <p:blipFill>
            <a:blip r:embed="rId11"/>
            <a:stretch/>
          </p:blipFill>
          <p:spPr>
            <a:xfrm>
              <a:off x="11913120" y="4472280"/>
              <a:ext cx="341640" cy="265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4" name="Image" descr="Image"/>
            <p:cNvPicPr/>
            <p:nvPr/>
          </p:nvPicPr>
          <p:blipFill>
            <a:blip r:embed="rId12"/>
            <a:stretch/>
          </p:blipFill>
          <p:spPr>
            <a:xfrm>
              <a:off x="11913120" y="4071600"/>
              <a:ext cx="341640" cy="265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5" name="Image" descr="Image"/>
            <p:cNvPicPr/>
            <p:nvPr/>
          </p:nvPicPr>
          <p:blipFill>
            <a:blip r:embed="rId13"/>
            <a:stretch/>
          </p:blipFill>
          <p:spPr>
            <a:xfrm>
              <a:off x="11919240" y="3670920"/>
              <a:ext cx="328680" cy="26532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326" name="CustomShape 5"/>
          <p:cNvSpPr/>
          <p:nvPr/>
        </p:nvSpPr>
        <p:spPr>
          <a:xfrm>
            <a:off x="5120640" y="2624040"/>
            <a:ext cx="4664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b44c34"/>
                </a:solidFill>
                <a:latin typeface="Avenir Next Regular"/>
                <a:ea typeface="Avenir Next Regular"/>
              </a:rPr>
              <a:t>numerical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, continuous, real valued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" name="CustomShape 6"/>
          <p:cNvSpPr/>
          <p:nvPr/>
        </p:nvSpPr>
        <p:spPr>
          <a:xfrm>
            <a:off x="10118160" y="2624040"/>
            <a:ext cx="28764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a8ab65"/>
                </a:solidFill>
                <a:latin typeface="Avenir Next Regular"/>
                <a:ea typeface="Avenir Next Regular"/>
              </a:rPr>
              <a:t>categorical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, discrete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8" name="CustomShape 7"/>
          <p:cNvSpPr/>
          <p:nvPr/>
        </p:nvSpPr>
        <p:spPr>
          <a:xfrm>
            <a:off x="5359680" y="3124440"/>
            <a:ext cx="5132880" cy="594000"/>
          </a:xfrm>
          <a:prstGeom prst="roundRect">
            <a:avLst>
              <a:gd name="adj" fmla="val 44782"/>
            </a:avLst>
          </a:prstGeom>
          <a:noFill/>
          <a:ln w="88920">
            <a:solidFill>
              <a:srgbClr val="d2593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8"/>
          <p:cNvSpPr/>
          <p:nvPr/>
        </p:nvSpPr>
        <p:spPr>
          <a:xfrm>
            <a:off x="10632600" y="3117960"/>
            <a:ext cx="1100520" cy="594000"/>
          </a:xfrm>
          <a:prstGeom prst="roundRect">
            <a:avLst>
              <a:gd name="adj" fmla="val 44782"/>
            </a:avLst>
          </a:prstGeom>
          <a:noFill/>
          <a:ln w="88920">
            <a:solidFill>
              <a:srgbClr val="a8ab6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2020-06-12T09:19:33Z</dcterms:modified>
  <cp:revision>5</cp:revision>
  <dc:subject/>
  <dc:title/>
</cp:coreProperties>
</file>